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media/image15.jpg" ContentType="image/jpg"/>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7"/>
  </p:notesMasterIdLst>
  <p:handoutMasterIdLst>
    <p:handoutMasterId r:id="rId38"/>
  </p:handoutMasterIdLst>
  <p:sldIdLst>
    <p:sldId id="256" r:id="rId2"/>
    <p:sldId id="462" r:id="rId3"/>
    <p:sldId id="465" r:id="rId4"/>
    <p:sldId id="469" r:id="rId5"/>
    <p:sldId id="477" r:id="rId6"/>
    <p:sldId id="470" r:id="rId7"/>
    <p:sldId id="471" r:id="rId8"/>
    <p:sldId id="478" r:id="rId9"/>
    <p:sldId id="472" r:id="rId10"/>
    <p:sldId id="479" r:id="rId11"/>
    <p:sldId id="473" r:id="rId12"/>
    <p:sldId id="483" r:id="rId13"/>
    <p:sldId id="474" r:id="rId14"/>
    <p:sldId id="475" r:id="rId15"/>
    <p:sldId id="476" r:id="rId16"/>
    <p:sldId id="486" r:id="rId17"/>
    <p:sldId id="487" r:id="rId18"/>
    <p:sldId id="488" r:id="rId19"/>
    <p:sldId id="489" r:id="rId20"/>
    <p:sldId id="504" r:id="rId21"/>
    <p:sldId id="503" r:id="rId22"/>
    <p:sldId id="490" r:id="rId23"/>
    <p:sldId id="491" r:id="rId24"/>
    <p:sldId id="492" r:id="rId25"/>
    <p:sldId id="493" r:id="rId26"/>
    <p:sldId id="494" r:id="rId27"/>
    <p:sldId id="495" r:id="rId28"/>
    <p:sldId id="497" r:id="rId29"/>
    <p:sldId id="498" r:id="rId30"/>
    <p:sldId id="496" r:id="rId31"/>
    <p:sldId id="499" r:id="rId32"/>
    <p:sldId id="501" r:id="rId33"/>
    <p:sldId id="500" r:id="rId34"/>
    <p:sldId id="502" r:id="rId35"/>
    <p:sldId id="273" r:id="rId36"/>
  </p:sldIdLst>
  <p:sldSz cx="12192000" cy="6858000"/>
  <p:notesSz cx="6858000" cy="9144000"/>
  <p:embeddedFontLst>
    <p:embeddedFont>
      <p:font typeface="Arial Black" panose="020B0A04020102020204" pitchFamily="34" charset="0"/>
      <p:bold r:id="rId39"/>
    </p:embeddedFont>
    <p:embeddedFont>
      <p:font typeface="Calibri" panose="020F0502020204030204" pitchFamily="34" charset="0"/>
      <p:regular r:id="rId40"/>
      <p:bold r:id="rId41"/>
      <p:italic r:id="rId42"/>
      <p:boldItalic r:id="rId43"/>
    </p:embeddedFont>
    <p:embeddedFont>
      <p:font typeface="Roboto Slab" panose="020B0604020202020204" charset="0"/>
      <p:regular r:id="rId44"/>
      <p:bold r:id="rId4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5F5F5"/>
    <a:srgbClr val="532476"/>
    <a:srgbClr val="595959"/>
    <a:srgbClr val="990099"/>
    <a:srgbClr val="CC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338" autoAdjust="0"/>
    <p:restoredTop sz="96318" autoAdjust="0"/>
  </p:normalViewPr>
  <p:slideViewPr>
    <p:cSldViewPr snapToGrid="0">
      <p:cViewPr varScale="1">
        <p:scale>
          <a:sx n="72" d="100"/>
          <a:sy n="72" d="100"/>
        </p:scale>
        <p:origin x="684" y="54"/>
      </p:cViewPr>
      <p:guideLst>
        <p:guide orient="horz" pos="2160"/>
        <p:guide pos="3840"/>
      </p:guideLst>
    </p:cSldViewPr>
  </p:slideViewPr>
  <p:notesTextViewPr>
    <p:cViewPr>
      <p:scale>
        <a:sx n="1" d="1"/>
        <a:sy n="1" d="1"/>
      </p:scale>
      <p:origin x="0" y="0"/>
    </p:cViewPr>
  </p:notesTextViewPr>
  <p:sorterViewPr>
    <p:cViewPr>
      <p:scale>
        <a:sx n="100" d="100"/>
        <a:sy n="100" d="100"/>
      </p:scale>
      <p:origin x="0" y="-241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2.fntdata"/><Relationship Id="rId45"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s>
</file>

<file path=ppt/diagrams/_rels/data1.xml.rels><?xml version="1.0" encoding="UTF-8" standalone="yes"?>
<Relationships xmlns="http://schemas.openxmlformats.org/package/2006/relationships"><Relationship Id="rId1" Type="http://schemas.openxmlformats.org/officeDocument/2006/relationships/image" Target="../media/image14.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DD79E8-B8A7-486C-8BEB-F0F119E207D7}" type="doc">
      <dgm:prSet loTypeId="urn:microsoft.com/office/officeart/2005/8/layout/default" loCatId="list" qsTypeId="urn:microsoft.com/office/officeart/2005/8/quickstyle/3d1" qsCatId="3D" csTypeId="urn:microsoft.com/office/officeart/2005/8/colors/accent1_2" csCatId="accent1" phldr="1"/>
      <dgm:spPr/>
      <dgm:t>
        <a:bodyPr/>
        <a:lstStyle/>
        <a:p>
          <a:endParaRPr lang="en-US"/>
        </a:p>
      </dgm:t>
    </dgm:pt>
    <dgm:pt modelId="{35B2F9ED-A9B6-40EC-ABF5-7F726DA3D490}">
      <dgm:prSet phldrT="[Text]"/>
      <dgm:spPr/>
      <dgm:t>
        <a:bodyPr/>
        <a:lstStyle/>
        <a:p>
          <a:r>
            <a:rPr lang="en-US" dirty="0"/>
            <a:t>Business Understanding</a:t>
          </a:r>
        </a:p>
      </dgm:t>
    </dgm:pt>
    <dgm:pt modelId="{05A87B18-B0B5-4868-9913-5A75B0621306}" type="parTrans" cxnId="{A3CCBEE3-89D8-4A59-AAC2-FEB0DE6F7F17}">
      <dgm:prSet/>
      <dgm:spPr/>
      <dgm:t>
        <a:bodyPr/>
        <a:lstStyle/>
        <a:p>
          <a:endParaRPr lang="en-US"/>
        </a:p>
      </dgm:t>
    </dgm:pt>
    <dgm:pt modelId="{74DB0AE5-C3A5-4BB4-8D3C-F7306B4048AA}" type="sibTrans" cxnId="{A3CCBEE3-89D8-4A59-AAC2-FEB0DE6F7F17}">
      <dgm:prSet/>
      <dgm:spPr/>
      <dgm:t>
        <a:bodyPr/>
        <a:lstStyle/>
        <a:p>
          <a:endParaRPr lang="en-US"/>
        </a:p>
      </dgm:t>
    </dgm:pt>
    <dgm:pt modelId="{784094FE-A3B9-4F69-A5E4-2B530B1220A5}">
      <dgm:prSet phldrT="[Text]"/>
      <dgm:spPr>
        <a:gradFill rotWithShape="0">
          <a:gsLst>
            <a:gs pos="0">
              <a:schemeClr val="accent2">
                <a:lumMod val="60000"/>
                <a:lumOff val="40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gradFill>
      </dgm:spPr>
      <dgm:t>
        <a:bodyPr/>
        <a:lstStyle/>
        <a:p>
          <a:r>
            <a:rPr lang="en-US" dirty="0"/>
            <a:t>Data Understanding</a:t>
          </a:r>
        </a:p>
      </dgm:t>
    </dgm:pt>
    <dgm:pt modelId="{80F7E6CF-6051-42A5-8770-D1AB6F3E7E65}" type="parTrans" cxnId="{FD8D9C63-A4C9-44DC-90E1-DB49B65D210E}">
      <dgm:prSet/>
      <dgm:spPr/>
      <dgm:t>
        <a:bodyPr/>
        <a:lstStyle/>
        <a:p>
          <a:endParaRPr lang="en-US"/>
        </a:p>
      </dgm:t>
    </dgm:pt>
    <dgm:pt modelId="{D3CD48F7-366D-4B3B-88D7-DF52B8951787}" type="sibTrans" cxnId="{FD8D9C63-A4C9-44DC-90E1-DB49B65D210E}">
      <dgm:prSet/>
      <dgm:spPr/>
      <dgm:t>
        <a:bodyPr/>
        <a:lstStyle/>
        <a:p>
          <a:endParaRPr lang="en-US"/>
        </a:p>
      </dgm:t>
    </dgm:pt>
    <dgm:pt modelId="{226B55AE-9A30-4F2C-A298-B94EB7CBB350}">
      <dgm:prSet phldrT="[Text]"/>
      <dgm:spPr/>
      <dgm:t>
        <a:bodyPr/>
        <a:lstStyle/>
        <a:p>
          <a:r>
            <a:rPr lang="en-US" dirty="0"/>
            <a:t>Data Preparation</a:t>
          </a:r>
        </a:p>
      </dgm:t>
    </dgm:pt>
    <dgm:pt modelId="{3CA715EE-380B-4C5F-96F6-59447081A1AA}" type="parTrans" cxnId="{1AB735E2-EE6B-481B-BA9E-B554AF4A4987}">
      <dgm:prSet/>
      <dgm:spPr/>
      <dgm:t>
        <a:bodyPr/>
        <a:lstStyle/>
        <a:p>
          <a:endParaRPr lang="en-US"/>
        </a:p>
      </dgm:t>
    </dgm:pt>
    <dgm:pt modelId="{1521C25C-CA92-47DD-BE98-E9F5317CD0E4}" type="sibTrans" cxnId="{1AB735E2-EE6B-481B-BA9E-B554AF4A4987}">
      <dgm:prSet/>
      <dgm:spPr/>
      <dgm:t>
        <a:bodyPr/>
        <a:lstStyle/>
        <a:p>
          <a:endParaRPr lang="en-US"/>
        </a:p>
      </dgm:t>
    </dgm:pt>
    <dgm:pt modelId="{4C10151F-D774-49F0-B4D7-0B2053E61809}">
      <dgm:prSet phldrT="[Text]"/>
      <dgm:spPr/>
      <dgm:t>
        <a:bodyPr/>
        <a:lstStyle/>
        <a:p>
          <a:r>
            <a:rPr lang="en-US" dirty="0"/>
            <a:t>Modelling</a:t>
          </a:r>
        </a:p>
      </dgm:t>
    </dgm:pt>
    <dgm:pt modelId="{8B06DA29-A421-423C-87F4-9D6981FEE2CF}" type="parTrans" cxnId="{34C146AB-DC2F-4D6D-9EE0-84F0C9009451}">
      <dgm:prSet/>
      <dgm:spPr/>
      <dgm:t>
        <a:bodyPr/>
        <a:lstStyle/>
        <a:p>
          <a:endParaRPr lang="en-US"/>
        </a:p>
      </dgm:t>
    </dgm:pt>
    <dgm:pt modelId="{D4941351-0CA8-4E6C-829B-E4E54BEE6B68}" type="sibTrans" cxnId="{34C146AB-DC2F-4D6D-9EE0-84F0C9009451}">
      <dgm:prSet/>
      <dgm:spPr/>
      <dgm:t>
        <a:bodyPr/>
        <a:lstStyle/>
        <a:p>
          <a:endParaRPr lang="en-US"/>
        </a:p>
      </dgm:t>
    </dgm:pt>
    <dgm:pt modelId="{9DBBA469-8656-4962-BF14-EFDCB6625D3C}">
      <dgm:prSet phldrT="[Text]"/>
      <dgm:spPr/>
      <dgm:t>
        <a:bodyPr/>
        <a:lstStyle/>
        <a:p>
          <a:r>
            <a:rPr lang="en-US" dirty="0"/>
            <a:t>Evaluation</a:t>
          </a:r>
        </a:p>
      </dgm:t>
    </dgm:pt>
    <dgm:pt modelId="{9E4D7AA2-5347-4C80-AC5F-7826BE7C1BC5}" type="parTrans" cxnId="{6BDE945E-EDDF-43B1-AF5B-0DFF1AF0624A}">
      <dgm:prSet/>
      <dgm:spPr/>
      <dgm:t>
        <a:bodyPr/>
        <a:lstStyle/>
        <a:p>
          <a:endParaRPr lang="en-US"/>
        </a:p>
      </dgm:t>
    </dgm:pt>
    <dgm:pt modelId="{7DEB4488-E9E1-40A0-AB50-44F9AF88920F}" type="sibTrans" cxnId="{6BDE945E-EDDF-43B1-AF5B-0DFF1AF0624A}">
      <dgm:prSet/>
      <dgm:spPr/>
      <dgm:t>
        <a:bodyPr/>
        <a:lstStyle/>
        <a:p>
          <a:endParaRPr lang="en-US"/>
        </a:p>
      </dgm:t>
    </dgm:pt>
    <dgm:pt modelId="{B3E5EE2B-B855-4E51-A411-0F943B6D869D}">
      <dgm:prSet phldrT="[Text]"/>
      <dgm:spPr/>
      <dgm:t>
        <a:bodyPr/>
        <a:lstStyle/>
        <a:p>
          <a:r>
            <a:rPr lang="en-US" dirty="0"/>
            <a:t>Deployment</a:t>
          </a:r>
        </a:p>
      </dgm:t>
    </dgm:pt>
    <dgm:pt modelId="{24D21496-CF3E-4FA9-B1A4-BFB963BBC7F8}" type="parTrans" cxnId="{54E6C477-158B-4B08-8264-968BAD38FB84}">
      <dgm:prSet/>
      <dgm:spPr/>
      <dgm:t>
        <a:bodyPr/>
        <a:lstStyle/>
        <a:p>
          <a:endParaRPr lang="en-US"/>
        </a:p>
      </dgm:t>
    </dgm:pt>
    <dgm:pt modelId="{85017732-7A9D-4AAA-BA6B-DFD156E4AC9B}" type="sibTrans" cxnId="{54E6C477-158B-4B08-8264-968BAD38FB84}">
      <dgm:prSet/>
      <dgm:spPr/>
      <dgm:t>
        <a:bodyPr/>
        <a:lstStyle/>
        <a:p>
          <a:endParaRPr lang="en-US"/>
        </a:p>
      </dgm:t>
    </dgm:pt>
    <dgm:pt modelId="{966C117C-7FC2-4569-A26F-1A1F02EA532A}" type="pres">
      <dgm:prSet presAssocID="{43DD79E8-B8A7-486C-8BEB-F0F119E207D7}" presName="diagram" presStyleCnt="0">
        <dgm:presLayoutVars>
          <dgm:dir/>
          <dgm:resizeHandles val="exact"/>
        </dgm:presLayoutVars>
      </dgm:prSet>
      <dgm:spPr/>
    </dgm:pt>
    <dgm:pt modelId="{B9F1E8A9-C3FF-4F41-8FF8-43FF0BF22B6F}" type="pres">
      <dgm:prSet presAssocID="{35B2F9ED-A9B6-40EC-ABF5-7F726DA3D490}" presName="node" presStyleLbl="node1" presStyleIdx="0" presStyleCnt="6" custScaleX="109255">
        <dgm:presLayoutVars>
          <dgm:bulletEnabled val="1"/>
        </dgm:presLayoutVars>
      </dgm:prSet>
      <dgm:spPr/>
    </dgm:pt>
    <dgm:pt modelId="{0B36F9AE-AF8A-4545-A34F-910C305CC385}" type="pres">
      <dgm:prSet presAssocID="{74DB0AE5-C3A5-4BB4-8D3C-F7306B4048AA}" presName="sibTrans" presStyleCnt="0"/>
      <dgm:spPr/>
    </dgm:pt>
    <dgm:pt modelId="{0273D288-D0E4-434F-B90D-DA0FEB7D3188}" type="pres">
      <dgm:prSet presAssocID="{784094FE-A3B9-4F69-A5E4-2B530B1220A5}" presName="node" presStyleLbl="node1" presStyleIdx="1" presStyleCnt="6">
        <dgm:presLayoutVars>
          <dgm:bulletEnabled val="1"/>
        </dgm:presLayoutVars>
      </dgm:prSet>
      <dgm:spPr/>
    </dgm:pt>
    <dgm:pt modelId="{CA2D69B0-EAB2-4C6C-AAA0-A7939B25C0BA}" type="pres">
      <dgm:prSet presAssocID="{D3CD48F7-366D-4B3B-88D7-DF52B8951787}" presName="sibTrans" presStyleCnt="0"/>
      <dgm:spPr/>
    </dgm:pt>
    <dgm:pt modelId="{E7669D3B-7BE6-495C-93B5-09F6E234D9A4}" type="pres">
      <dgm:prSet presAssocID="{226B55AE-9A30-4F2C-A298-B94EB7CBB350}" presName="node" presStyleLbl="node1" presStyleIdx="2" presStyleCnt="6">
        <dgm:presLayoutVars>
          <dgm:bulletEnabled val="1"/>
        </dgm:presLayoutVars>
      </dgm:prSet>
      <dgm:spPr/>
    </dgm:pt>
    <dgm:pt modelId="{2B5FF376-FD6A-47BD-95BD-2F0DF0451244}" type="pres">
      <dgm:prSet presAssocID="{1521C25C-CA92-47DD-BE98-E9F5317CD0E4}" presName="sibTrans" presStyleCnt="0"/>
      <dgm:spPr/>
    </dgm:pt>
    <dgm:pt modelId="{E4BDD472-C708-4089-9E5E-7EEE625C8518}" type="pres">
      <dgm:prSet presAssocID="{4C10151F-D774-49F0-B4D7-0B2053E61809}" presName="node" presStyleLbl="node1" presStyleIdx="3" presStyleCnt="6">
        <dgm:presLayoutVars>
          <dgm:bulletEnabled val="1"/>
        </dgm:presLayoutVars>
      </dgm:prSet>
      <dgm:spPr/>
    </dgm:pt>
    <dgm:pt modelId="{63399C29-685C-46AC-8513-DF50F6AB5877}" type="pres">
      <dgm:prSet presAssocID="{D4941351-0CA8-4E6C-829B-E4E54BEE6B68}" presName="sibTrans" presStyleCnt="0"/>
      <dgm:spPr/>
    </dgm:pt>
    <dgm:pt modelId="{6383DF28-F5AE-43C0-92CA-24999481AB99}" type="pres">
      <dgm:prSet presAssocID="{9DBBA469-8656-4962-BF14-EFDCB6625D3C}" presName="node" presStyleLbl="node1" presStyleIdx="4" presStyleCnt="6">
        <dgm:presLayoutVars>
          <dgm:bulletEnabled val="1"/>
        </dgm:presLayoutVars>
      </dgm:prSet>
      <dgm:spPr/>
    </dgm:pt>
    <dgm:pt modelId="{F519A782-0B17-4C98-8435-0D407D34B0D7}" type="pres">
      <dgm:prSet presAssocID="{7DEB4488-E9E1-40A0-AB50-44F9AF88920F}" presName="sibTrans" presStyleCnt="0"/>
      <dgm:spPr/>
    </dgm:pt>
    <dgm:pt modelId="{AC5EB31C-9737-4930-B263-D945F354A61C}" type="pres">
      <dgm:prSet presAssocID="{B3E5EE2B-B855-4E51-A411-0F943B6D869D}" presName="node" presStyleLbl="node1" presStyleIdx="5" presStyleCnt="6">
        <dgm:presLayoutVars>
          <dgm:bulletEnabled val="1"/>
        </dgm:presLayoutVars>
      </dgm:prSet>
      <dgm:spPr/>
    </dgm:pt>
  </dgm:ptLst>
  <dgm:cxnLst>
    <dgm:cxn modelId="{0C7C0116-5262-4873-BF5F-D5D93A7D6352}" type="presOf" srcId="{B3E5EE2B-B855-4E51-A411-0F943B6D869D}" destId="{AC5EB31C-9737-4930-B263-D945F354A61C}" srcOrd="0" destOrd="0" presId="urn:microsoft.com/office/officeart/2005/8/layout/default"/>
    <dgm:cxn modelId="{8B5F5E31-5B6E-4D70-BF26-47A50111A0FC}" type="presOf" srcId="{35B2F9ED-A9B6-40EC-ABF5-7F726DA3D490}" destId="{B9F1E8A9-C3FF-4F41-8FF8-43FF0BF22B6F}" srcOrd="0" destOrd="0" presId="urn:microsoft.com/office/officeart/2005/8/layout/default"/>
    <dgm:cxn modelId="{6FF56435-B4B6-4444-A5E5-859EA8FC42DE}" type="presOf" srcId="{226B55AE-9A30-4F2C-A298-B94EB7CBB350}" destId="{E7669D3B-7BE6-495C-93B5-09F6E234D9A4}" srcOrd="0" destOrd="0" presId="urn:microsoft.com/office/officeart/2005/8/layout/default"/>
    <dgm:cxn modelId="{6BDE945E-EDDF-43B1-AF5B-0DFF1AF0624A}" srcId="{43DD79E8-B8A7-486C-8BEB-F0F119E207D7}" destId="{9DBBA469-8656-4962-BF14-EFDCB6625D3C}" srcOrd="4" destOrd="0" parTransId="{9E4D7AA2-5347-4C80-AC5F-7826BE7C1BC5}" sibTransId="{7DEB4488-E9E1-40A0-AB50-44F9AF88920F}"/>
    <dgm:cxn modelId="{FD8D9C63-A4C9-44DC-90E1-DB49B65D210E}" srcId="{43DD79E8-B8A7-486C-8BEB-F0F119E207D7}" destId="{784094FE-A3B9-4F69-A5E4-2B530B1220A5}" srcOrd="1" destOrd="0" parTransId="{80F7E6CF-6051-42A5-8770-D1AB6F3E7E65}" sibTransId="{D3CD48F7-366D-4B3B-88D7-DF52B8951787}"/>
    <dgm:cxn modelId="{65F47655-2DF3-41B2-81E1-80203D69D9F4}" type="presOf" srcId="{9DBBA469-8656-4962-BF14-EFDCB6625D3C}" destId="{6383DF28-F5AE-43C0-92CA-24999481AB99}" srcOrd="0" destOrd="0" presId="urn:microsoft.com/office/officeart/2005/8/layout/default"/>
    <dgm:cxn modelId="{54E6C477-158B-4B08-8264-968BAD38FB84}" srcId="{43DD79E8-B8A7-486C-8BEB-F0F119E207D7}" destId="{B3E5EE2B-B855-4E51-A411-0F943B6D869D}" srcOrd="5" destOrd="0" parTransId="{24D21496-CF3E-4FA9-B1A4-BFB963BBC7F8}" sibTransId="{85017732-7A9D-4AAA-BA6B-DFD156E4AC9B}"/>
    <dgm:cxn modelId="{DCC67C7D-E05A-4FB5-B4D7-BD23C5600601}" type="presOf" srcId="{4C10151F-D774-49F0-B4D7-0B2053E61809}" destId="{E4BDD472-C708-4089-9E5E-7EEE625C8518}" srcOrd="0" destOrd="0" presId="urn:microsoft.com/office/officeart/2005/8/layout/default"/>
    <dgm:cxn modelId="{A13A1189-15F3-4A4A-BD26-63F437CA09A1}" type="presOf" srcId="{784094FE-A3B9-4F69-A5E4-2B530B1220A5}" destId="{0273D288-D0E4-434F-B90D-DA0FEB7D3188}" srcOrd="0" destOrd="0" presId="urn:microsoft.com/office/officeart/2005/8/layout/default"/>
    <dgm:cxn modelId="{34C146AB-DC2F-4D6D-9EE0-84F0C9009451}" srcId="{43DD79E8-B8A7-486C-8BEB-F0F119E207D7}" destId="{4C10151F-D774-49F0-B4D7-0B2053E61809}" srcOrd="3" destOrd="0" parTransId="{8B06DA29-A421-423C-87F4-9D6981FEE2CF}" sibTransId="{D4941351-0CA8-4E6C-829B-E4E54BEE6B68}"/>
    <dgm:cxn modelId="{1AB735E2-EE6B-481B-BA9E-B554AF4A4987}" srcId="{43DD79E8-B8A7-486C-8BEB-F0F119E207D7}" destId="{226B55AE-9A30-4F2C-A298-B94EB7CBB350}" srcOrd="2" destOrd="0" parTransId="{3CA715EE-380B-4C5F-96F6-59447081A1AA}" sibTransId="{1521C25C-CA92-47DD-BE98-E9F5317CD0E4}"/>
    <dgm:cxn modelId="{A3CCBEE3-89D8-4A59-AAC2-FEB0DE6F7F17}" srcId="{43DD79E8-B8A7-486C-8BEB-F0F119E207D7}" destId="{35B2F9ED-A9B6-40EC-ABF5-7F726DA3D490}" srcOrd="0" destOrd="0" parTransId="{05A87B18-B0B5-4868-9913-5A75B0621306}" sibTransId="{74DB0AE5-C3A5-4BB4-8D3C-F7306B4048AA}"/>
    <dgm:cxn modelId="{35B33BF8-8EA8-4F31-B0E0-1DE02AFAA1A3}" type="presOf" srcId="{43DD79E8-B8A7-486C-8BEB-F0F119E207D7}" destId="{966C117C-7FC2-4569-A26F-1A1F02EA532A}" srcOrd="0" destOrd="0" presId="urn:microsoft.com/office/officeart/2005/8/layout/default"/>
    <dgm:cxn modelId="{51299CA2-81B5-404E-966F-58C93CE7000B}" type="presParOf" srcId="{966C117C-7FC2-4569-A26F-1A1F02EA532A}" destId="{B9F1E8A9-C3FF-4F41-8FF8-43FF0BF22B6F}" srcOrd="0" destOrd="0" presId="urn:microsoft.com/office/officeart/2005/8/layout/default"/>
    <dgm:cxn modelId="{0987E92B-DBCE-4EA8-9E8F-D8542C2BCF35}" type="presParOf" srcId="{966C117C-7FC2-4569-A26F-1A1F02EA532A}" destId="{0B36F9AE-AF8A-4545-A34F-910C305CC385}" srcOrd="1" destOrd="0" presId="urn:microsoft.com/office/officeart/2005/8/layout/default"/>
    <dgm:cxn modelId="{66D14D12-7253-4E6E-BCF7-3BE0A3BF05B5}" type="presParOf" srcId="{966C117C-7FC2-4569-A26F-1A1F02EA532A}" destId="{0273D288-D0E4-434F-B90D-DA0FEB7D3188}" srcOrd="2" destOrd="0" presId="urn:microsoft.com/office/officeart/2005/8/layout/default"/>
    <dgm:cxn modelId="{FC08602A-CFA3-43B7-B32C-35A246F8CFBA}" type="presParOf" srcId="{966C117C-7FC2-4569-A26F-1A1F02EA532A}" destId="{CA2D69B0-EAB2-4C6C-AAA0-A7939B25C0BA}" srcOrd="3" destOrd="0" presId="urn:microsoft.com/office/officeart/2005/8/layout/default"/>
    <dgm:cxn modelId="{6FE3889D-2087-4FF4-800D-E0679B0275E5}" type="presParOf" srcId="{966C117C-7FC2-4569-A26F-1A1F02EA532A}" destId="{E7669D3B-7BE6-495C-93B5-09F6E234D9A4}" srcOrd="4" destOrd="0" presId="urn:microsoft.com/office/officeart/2005/8/layout/default"/>
    <dgm:cxn modelId="{690FA0BE-3C8D-41B6-BD79-2BD7E836044D}" type="presParOf" srcId="{966C117C-7FC2-4569-A26F-1A1F02EA532A}" destId="{2B5FF376-FD6A-47BD-95BD-2F0DF0451244}" srcOrd="5" destOrd="0" presId="urn:microsoft.com/office/officeart/2005/8/layout/default"/>
    <dgm:cxn modelId="{1867CD26-AB91-4582-92CB-E308D3E05D7C}" type="presParOf" srcId="{966C117C-7FC2-4569-A26F-1A1F02EA532A}" destId="{E4BDD472-C708-4089-9E5E-7EEE625C8518}" srcOrd="6" destOrd="0" presId="urn:microsoft.com/office/officeart/2005/8/layout/default"/>
    <dgm:cxn modelId="{E2825E8D-8C05-478A-8BEB-3F5D5C260EF8}" type="presParOf" srcId="{966C117C-7FC2-4569-A26F-1A1F02EA532A}" destId="{63399C29-685C-46AC-8513-DF50F6AB5877}" srcOrd="7" destOrd="0" presId="urn:microsoft.com/office/officeart/2005/8/layout/default"/>
    <dgm:cxn modelId="{2113A10F-BEE0-4478-AB85-DB4F3E9E312C}" type="presParOf" srcId="{966C117C-7FC2-4569-A26F-1A1F02EA532A}" destId="{6383DF28-F5AE-43C0-92CA-24999481AB99}" srcOrd="8" destOrd="0" presId="urn:microsoft.com/office/officeart/2005/8/layout/default"/>
    <dgm:cxn modelId="{AA93B295-A27D-4960-BB95-4F29C7056C6C}" type="presParOf" srcId="{966C117C-7FC2-4569-A26F-1A1F02EA532A}" destId="{F519A782-0B17-4C98-8435-0D407D34B0D7}" srcOrd="9" destOrd="0" presId="urn:microsoft.com/office/officeart/2005/8/layout/default"/>
    <dgm:cxn modelId="{5F733C73-678B-4B0C-A8F5-7CB7FFADADD3}" type="presParOf" srcId="{966C117C-7FC2-4569-A26F-1A1F02EA532A}" destId="{AC5EB31C-9737-4930-B263-D945F354A61C}" srcOrd="10" destOrd="0" presId="urn:microsoft.com/office/officeart/2005/8/layout/default"/>
  </dgm:cxnLst>
  <dgm:bg>
    <a:blipFill>
      <a:blip xmlns:r="http://schemas.openxmlformats.org/officeDocument/2006/relationships" r:embed="rId1"/>
      <a:tile tx="0" ty="0" sx="100000" sy="100000" flip="none" algn="tl"/>
    </a:blip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F1E8A9-C3FF-4F41-8FF8-43FF0BF22B6F}">
      <dsp:nvSpPr>
        <dsp:cNvPr id="0" name=""/>
        <dsp:cNvSpPr/>
      </dsp:nvSpPr>
      <dsp:spPr>
        <a:xfrm>
          <a:off x="55" y="965210"/>
          <a:ext cx="2231688" cy="1225584"/>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Business Understanding</a:t>
          </a:r>
        </a:p>
      </dsp:txBody>
      <dsp:txXfrm>
        <a:off x="55" y="965210"/>
        <a:ext cx="2231688" cy="1225584"/>
      </dsp:txXfrm>
    </dsp:sp>
    <dsp:sp modelId="{0273D288-D0E4-434F-B90D-DA0FEB7D3188}">
      <dsp:nvSpPr>
        <dsp:cNvPr id="0" name=""/>
        <dsp:cNvSpPr/>
      </dsp:nvSpPr>
      <dsp:spPr>
        <a:xfrm>
          <a:off x="2436007" y="965210"/>
          <a:ext cx="2042641" cy="1225584"/>
        </a:xfrm>
        <a:prstGeom prst="rect">
          <a:avLst/>
        </a:prstGeom>
        <a:gradFill rotWithShape="0">
          <a:gsLst>
            <a:gs pos="0">
              <a:schemeClr val="accent2">
                <a:lumMod val="60000"/>
                <a:lumOff val="40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Data Understanding</a:t>
          </a:r>
        </a:p>
      </dsp:txBody>
      <dsp:txXfrm>
        <a:off x="2436007" y="965210"/>
        <a:ext cx="2042641" cy="1225584"/>
      </dsp:txXfrm>
    </dsp:sp>
    <dsp:sp modelId="{E7669D3B-7BE6-495C-93B5-09F6E234D9A4}">
      <dsp:nvSpPr>
        <dsp:cNvPr id="0" name=""/>
        <dsp:cNvSpPr/>
      </dsp:nvSpPr>
      <dsp:spPr>
        <a:xfrm>
          <a:off x="4682913" y="965210"/>
          <a:ext cx="2042641" cy="1225584"/>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Data Preparation</a:t>
          </a:r>
        </a:p>
      </dsp:txBody>
      <dsp:txXfrm>
        <a:off x="4682913" y="965210"/>
        <a:ext cx="2042641" cy="1225584"/>
      </dsp:txXfrm>
    </dsp:sp>
    <dsp:sp modelId="{E4BDD472-C708-4089-9E5E-7EEE625C8518}">
      <dsp:nvSpPr>
        <dsp:cNvPr id="0" name=""/>
        <dsp:cNvSpPr/>
      </dsp:nvSpPr>
      <dsp:spPr>
        <a:xfrm>
          <a:off x="94578" y="2395059"/>
          <a:ext cx="2042641" cy="1225584"/>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Modelling</a:t>
          </a:r>
        </a:p>
      </dsp:txBody>
      <dsp:txXfrm>
        <a:off x="94578" y="2395059"/>
        <a:ext cx="2042641" cy="1225584"/>
      </dsp:txXfrm>
    </dsp:sp>
    <dsp:sp modelId="{6383DF28-F5AE-43C0-92CA-24999481AB99}">
      <dsp:nvSpPr>
        <dsp:cNvPr id="0" name=""/>
        <dsp:cNvSpPr/>
      </dsp:nvSpPr>
      <dsp:spPr>
        <a:xfrm>
          <a:off x="2341484" y="2395059"/>
          <a:ext cx="2042641" cy="1225584"/>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Evaluation</a:t>
          </a:r>
        </a:p>
      </dsp:txBody>
      <dsp:txXfrm>
        <a:off x="2341484" y="2395059"/>
        <a:ext cx="2042641" cy="1225584"/>
      </dsp:txXfrm>
    </dsp:sp>
    <dsp:sp modelId="{AC5EB31C-9737-4930-B263-D945F354A61C}">
      <dsp:nvSpPr>
        <dsp:cNvPr id="0" name=""/>
        <dsp:cNvSpPr/>
      </dsp:nvSpPr>
      <dsp:spPr>
        <a:xfrm>
          <a:off x="4588390" y="2395059"/>
          <a:ext cx="2042641" cy="1225584"/>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Deployment</a:t>
          </a:r>
        </a:p>
      </dsp:txBody>
      <dsp:txXfrm>
        <a:off x="4588390" y="2395059"/>
        <a:ext cx="2042641" cy="1225584"/>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06D1FCF-2727-4FC4-8316-DA67D8575F5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C2557FC-0B5D-46C6-A3B4-F732A4ED892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r>
              <a:rPr lang="en-IN"/>
              <a:t>11-08-2022</a:t>
            </a:r>
            <a:endParaRPr lang="en-US"/>
          </a:p>
        </p:txBody>
      </p:sp>
      <p:sp>
        <p:nvSpPr>
          <p:cNvPr id="4" name="Footer Placeholder 3">
            <a:extLst>
              <a:ext uri="{FF2B5EF4-FFF2-40B4-BE49-F238E27FC236}">
                <a16:creationId xmlns:a16="http://schemas.microsoft.com/office/drawing/2014/main" id="{561D41D3-8EF8-4E22-BC69-F42ABE8B27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First Year MBA Project-Anand Mohan</a:t>
            </a:r>
          </a:p>
        </p:txBody>
      </p:sp>
      <p:sp>
        <p:nvSpPr>
          <p:cNvPr id="5" name="Slide Number Placeholder 4">
            <a:extLst>
              <a:ext uri="{FF2B5EF4-FFF2-40B4-BE49-F238E27FC236}">
                <a16:creationId xmlns:a16="http://schemas.microsoft.com/office/drawing/2014/main" id="{D15CF44B-6BF2-4F60-92EF-964B8C8F339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E0EC50-C7FA-4717-B698-4B012ACAADD5}" type="slidenum">
              <a:rPr lang="en-US" smtClean="0"/>
              <a:t>‹#›</a:t>
            </a:fld>
            <a:endParaRPr lang="en-US"/>
          </a:p>
        </p:txBody>
      </p:sp>
    </p:spTree>
    <p:extLst>
      <p:ext uri="{BB962C8B-B14F-4D97-AF65-F5344CB8AC3E}">
        <p14:creationId xmlns:p14="http://schemas.microsoft.com/office/powerpoint/2010/main" val="3307223125"/>
      </p:ext>
    </p:extLst>
  </p:cSld>
  <p:clrMap bg1="lt1" tx1="dk1" bg2="lt2" tx2="dk2" accent1="accent1" accent2="accent2" accent3="accent3" accent4="accent4" accent5="accent5" accent6="accent6" hlink="hlink" folHlink="folHlink"/>
  <p:hf hdr="0"/>
</p:handoutMaster>
</file>

<file path=ppt/media/hdphoto1.wdp>
</file>

<file path=ppt/media/hdphoto10.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jpe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jpe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r>
              <a:rPr lang="en-IN"/>
              <a:t>11-08-2022</a:t>
            </a:r>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First Year MBA Project-Anand Mohan</a:t>
            </a:r>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8B107A-A654-4768-8807-756F0176A7E3}" type="slidenum">
              <a:rPr lang="en-IN" smtClean="0"/>
              <a:pPr/>
              <a:t>‹#›</a:t>
            </a:fld>
            <a:endParaRPr lang="en-IN" dirty="0"/>
          </a:p>
        </p:txBody>
      </p:sp>
    </p:spTree>
    <p:extLst>
      <p:ext uri="{BB962C8B-B14F-4D97-AF65-F5344CB8AC3E}">
        <p14:creationId xmlns:p14="http://schemas.microsoft.com/office/powerpoint/2010/main" val="1819341143"/>
      </p:ext>
    </p:extLst>
  </p:cSld>
  <p:clrMap bg1="lt1" tx1="dk1" bg2="lt2" tx2="dk2" accent1="accent1" accent2="accent2" accent3="accent3" accent4="accent4" accent5="accent5" accent6="accent6" hlink="hlink" folHlink="folHlink"/>
  <p:hf hd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722703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a:t>Anand</a:t>
            </a:r>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val="3371232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a:t>Anand</a:t>
            </a:r>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val="4232552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a:t>Anand</a:t>
            </a:r>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val="22055575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a:t>Anand</a:t>
            </a:r>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val="4062721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3417215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502400"/>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9" name="Title 2"/>
          <p:cNvSpPr txBox="1">
            <a:spLocks/>
          </p:cNvSpPr>
          <p:nvPr userDrawn="1"/>
        </p:nvSpPr>
        <p:spPr>
          <a:xfrm>
            <a:off x="7956645" y="6476902"/>
            <a:ext cx="3980880" cy="43569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IN" sz="1200" b="0" dirty="0">
                <a:solidFill>
                  <a:srgbClr val="595959"/>
                </a:solidFill>
              </a:rPr>
              <a:t>REVA Academy for Corporate Excellence (RACE)</a:t>
            </a:r>
          </a:p>
        </p:txBody>
      </p:sp>
    </p:spTree>
    <p:extLst>
      <p:ext uri="{BB962C8B-B14F-4D97-AF65-F5344CB8AC3E}">
        <p14:creationId xmlns:p14="http://schemas.microsoft.com/office/powerpoint/2010/main" val="17832102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spTree>
    <p:extLst>
      <p:ext uri="{BB962C8B-B14F-4D97-AF65-F5344CB8AC3E}">
        <p14:creationId xmlns:p14="http://schemas.microsoft.com/office/powerpoint/2010/main" val="202627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1454244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a:t>Anand</a:t>
            </a:r>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val="30604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a:t>Anand</a:t>
            </a:r>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val="318945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r>
              <a:rPr lang="en-US"/>
              <a:t>Anand</a:t>
            </a:r>
            <a:endParaRPr lang="en-US" dirty="0"/>
          </a:p>
        </p:txBody>
      </p:sp>
      <p:sp>
        <p:nvSpPr>
          <p:cNvPr id="9" name="Slide Number Placeholder 8"/>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val="136529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r>
              <a:rPr lang="en-US"/>
              <a:t>Anand</a:t>
            </a:r>
            <a:endParaRPr lang="en-US" dirty="0"/>
          </a:p>
        </p:txBody>
      </p:sp>
      <p:sp>
        <p:nvSpPr>
          <p:cNvPr id="5" name="Slide Number Placeholder 4"/>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val="3137221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r>
              <a:rPr lang="en-US"/>
              <a:t>Anand</a:t>
            </a:r>
            <a:endParaRPr lang="en-US" dirty="0"/>
          </a:p>
        </p:txBody>
      </p:sp>
      <p:sp>
        <p:nvSpPr>
          <p:cNvPr id="4" name="Slide Number Placeholder 3"/>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val="240646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Anand</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1D3BC5-34EF-44B2-83AC-D5533E46F0A6}" type="slidenum">
              <a:rPr lang="en-US" smtClean="0"/>
              <a:pPr/>
              <a:t>‹#›</a:t>
            </a:fld>
            <a:endParaRPr lang="en-US" dirty="0"/>
          </a:p>
        </p:txBody>
      </p:sp>
    </p:spTree>
    <p:extLst>
      <p:ext uri="{BB962C8B-B14F-4D97-AF65-F5344CB8AC3E}">
        <p14:creationId xmlns:p14="http://schemas.microsoft.com/office/powerpoint/2010/main" val="1410419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8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85" r:id="rId14"/>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microsoft.com/office/2007/relationships/hdphoto" Target="../media/hdphoto3.wdp"/><Relationship Id="rId7" Type="http://schemas.microsoft.com/office/2007/relationships/hdphoto" Target="../media/hdphoto5.wdp"/><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0.png"/><Relationship Id="rId5" Type="http://schemas.microsoft.com/office/2007/relationships/hdphoto" Target="../media/hdphoto4.wdp"/><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24.png"/><Relationship Id="rId3" Type="http://schemas.microsoft.com/office/2007/relationships/hdphoto" Target="../media/hdphoto6.wdp"/><Relationship Id="rId7" Type="http://schemas.microsoft.com/office/2007/relationships/hdphoto" Target="../media/hdphoto8.wdp"/><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3.png"/><Relationship Id="rId11" Type="http://schemas.microsoft.com/office/2007/relationships/hdphoto" Target="../media/hdphoto10.wdp"/><Relationship Id="rId5" Type="http://schemas.microsoft.com/office/2007/relationships/hdphoto" Target="../media/hdphoto7.wdp"/><Relationship Id="rId10" Type="http://schemas.openxmlformats.org/officeDocument/2006/relationships/image" Target="../media/image25.png"/><Relationship Id="rId4" Type="http://schemas.openxmlformats.org/officeDocument/2006/relationships/image" Target="../media/image22.png"/><Relationship Id="rId9" Type="http://schemas.microsoft.com/office/2007/relationships/hdphoto" Target="../media/hdphoto9.wdp"/></Relationships>
</file>

<file path=ppt/slides/_rels/slide2.xml.rels><?xml version="1.0" encoding="UTF-8" standalone="yes"?>
<Relationships xmlns="http://schemas.openxmlformats.org/package/2006/relationships"><Relationship Id="rId3" Type="http://schemas.openxmlformats.org/officeDocument/2006/relationships/hyperlink" Target="http://owl.excelsior.edu/grammar-essentials/punctuation/punctuation-time-to-write/" TargetMode="External"/><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mronline.org/2020/01/23/a-stock-market-boom-is-not-the-basis-of-shared-prosperity/" TargetMode="External"/><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altc.alt.ac.uk/oesig/2016/03/07/webinar-recording-what-next-for-jisc-and-ukoer-in-a-post-jorum-world/" TargetMode="External"/><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technofaq.org/posts/2016/08/how-to-deal-with-the-main-problems-of-elearning/" TargetMode="External"/><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5.jp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16611" y="1754587"/>
            <a:ext cx="6248255" cy="1998307"/>
          </a:xfrm>
        </p:spPr>
        <p:txBody>
          <a:bodyPr anchor="ctr">
            <a:noAutofit/>
          </a:bodyPr>
          <a:lstStyle/>
          <a:p>
            <a:r>
              <a:rPr lang="en-US" sz="2800" b="1" dirty="0">
                <a:solidFill>
                  <a:schemeClr val="accent2"/>
                </a:solidFill>
                <a:latin typeface="Calibri" panose="020F0502020204030204" pitchFamily="34" charset="0"/>
                <a:cs typeface="Calibri" panose="020F0502020204030204" pitchFamily="34" charset="0"/>
              </a:rPr>
              <a:t>Topic: Trading Analytics for </a:t>
            </a:r>
            <a:br>
              <a:rPr lang="en-US" sz="2800" b="1" dirty="0">
                <a:solidFill>
                  <a:schemeClr val="accent2"/>
                </a:solidFill>
                <a:latin typeface="Calibri" panose="020F0502020204030204" pitchFamily="34" charset="0"/>
                <a:cs typeface="Calibri" panose="020F0502020204030204" pitchFamily="34" charset="0"/>
              </a:rPr>
            </a:br>
            <a:r>
              <a:rPr lang="en-US" sz="2800" b="1" dirty="0">
                <a:solidFill>
                  <a:schemeClr val="accent2"/>
                </a:solidFill>
                <a:latin typeface="Calibri" panose="020F0502020204030204" pitchFamily="34" charset="0"/>
                <a:cs typeface="Calibri" panose="020F0502020204030204" pitchFamily="34" charset="0"/>
              </a:rPr>
              <a:t>Day Trading in Stock Market</a:t>
            </a:r>
            <a:br>
              <a:rPr lang="en-US" sz="2800" b="1" dirty="0">
                <a:latin typeface="Calibri" panose="020F0502020204030204" pitchFamily="34" charset="0"/>
                <a:cs typeface="Calibri" panose="020F0502020204030204" pitchFamily="34" charset="0"/>
              </a:rPr>
            </a:br>
            <a:endParaRPr lang="en-US" sz="2800" b="1" dirty="0">
              <a:solidFill>
                <a:schemeClr val="accent2"/>
              </a:solidFill>
              <a:latin typeface="Calibri" panose="020F0502020204030204" pitchFamily="34" charset="0"/>
              <a:cs typeface="Calibri" panose="020F0502020204030204" pitchFamily="34" charset="0"/>
            </a:endParaRPr>
          </a:p>
        </p:txBody>
      </p:sp>
      <p:sp>
        <p:nvSpPr>
          <p:cNvPr id="3" name="Subtitle 2"/>
          <p:cNvSpPr>
            <a:spLocks noGrp="1"/>
          </p:cNvSpPr>
          <p:nvPr>
            <p:ph type="subTitle" idx="1"/>
          </p:nvPr>
        </p:nvSpPr>
        <p:spPr>
          <a:xfrm>
            <a:off x="6228521" y="3752894"/>
            <a:ext cx="5446867" cy="726342"/>
          </a:xfrm>
        </p:spPr>
        <p:txBody>
          <a:bodyPr>
            <a:noAutofit/>
          </a:bodyPr>
          <a:lstStyle/>
          <a:p>
            <a:r>
              <a:rPr lang="en-US" sz="2000" b="1" dirty="0">
                <a:solidFill>
                  <a:schemeClr val="bg1"/>
                </a:solidFill>
                <a:latin typeface="Calibri" panose="020F0502020204030204" pitchFamily="34" charset="0"/>
                <a:cs typeface="Calibri" panose="020F0502020204030204" pitchFamily="34" charset="0"/>
              </a:rPr>
              <a:t>Name of the Presenter(s)</a:t>
            </a:r>
          </a:p>
          <a:p>
            <a:r>
              <a:rPr lang="en-US" sz="2000" b="1" dirty="0">
                <a:solidFill>
                  <a:schemeClr val="bg1"/>
                </a:solidFill>
                <a:latin typeface="Calibri" panose="020F0502020204030204" pitchFamily="34" charset="0"/>
                <a:cs typeface="Calibri" panose="020F0502020204030204" pitchFamily="34" charset="0"/>
              </a:rPr>
              <a:t>Anand Mohan</a:t>
            </a:r>
          </a:p>
          <a:p>
            <a:pPr algn="l"/>
            <a:r>
              <a:rPr lang="en-US" sz="2000" b="1" dirty="0">
                <a:solidFill>
                  <a:schemeClr val="bg1"/>
                </a:solidFill>
                <a:latin typeface="Calibri" panose="020F0502020204030204" pitchFamily="34" charset="0"/>
                <a:cs typeface="Calibri" panose="020F0502020204030204" pitchFamily="34" charset="0"/>
              </a:rPr>
              <a:t>Batch:MBA06</a:t>
            </a:r>
          </a:p>
          <a:p>
            <a:pPr algn="l"/>
            <a:r>
              <a:rPr lang="en-IN" sz="2000" b="1" dirty="0">
                <a:solidFill>
                  <a:schemeClr val="bg2"/>
                </a:solidFill>
                <a:latin typeface="Calibri" panose="020F0502020204030204" pitchFamily="34" charset="0"/>
                <a:cs typeface="Calibri" panose="020F0502020204030204" pitchFamily="34" charset="0"/>
              </a:rPr>
              <a:t>Trimester: THIRD TRIMESTER</a:t>
            </a:r>
            <a:endParaRPr lang="en-US" sz="2000" dirty="0">
              <a:solidFill>
                <a:schemeClr val="bg2"/>
              </a:solidFill>
              <a:latin typeface="Calibri" panose="020F0502020204030204" pitchFamily="34" charset="0"/>
              <a:cs typeface="Calibri" panose="020F0502020204030204" pitchFamily="34" charset="0"/>
            </a:endParaRPr>
          </a:p>
          <a:p>
            <a:pPr algn="l"/>
            <a:r>
              <a:rPr lang="en-IN" sz="2000" b="1" dirty="0">
                <a:solidFill>
                  <a:schemeClr val="bg2"/>
                </a:solidFill>
                <a:latin typeface="Calibri" panose="020F0502020204030204" pitchFamily="34" charset="0"/>
                <a:cs typeface="Calibri" panose="020F0502020204030204" pitchFamily="34" charset="0"/>
              </a:rPr>
              <a:t>SRN: </a:t>
            </a:r>
            <a:r>
              <a:rPr lang="en-US" sz="2000" b="1" dirty="0">
                <a:solidFill>
                  <a:schemeClr val="bg2"/>
                </a:solidFill>
                <a:latin typeface="Calibri" panose="020F0502020204030204" pitchFamily="34" charset="0"/>
                <a:cs typeface="Calibri" panose="020F0502020204030204" pitchFamily="34" charset="0"/>
              </a:rPr>
              <a:t>R19MBA53</a:t>
            </a:r>
          </a:p>
          <a:p>
            <a:pPr algn="l"/>
            <a:r>
              <a:rPr lang="en-US" sz="2000" b="1" dirty="0">
                <a:solidFill>
                  <a:schemeClr val="bg2"/>
                </a:solidFill>
                <a:latin typeface="Calibri" panose="020F0502020204030204" pitchFamily="34" charset="0"/>
                <a:cs typeface="Calibri" panose="020F0502020204030204" pitchFamily="34" charset="0"/>
              </a:rPr>
              <a:t>Mentor: J B SIMHA</a:t>
            </a:r>
            <a:endParaRPr lang="en-US" sz="2000" dirty="0">
              <a:effectLst/>
              <a:latin typeface="Calibri" panose="020F0502020204030204" pitchFamily="34" charset="0"/>
              <a:ea typeface="Times New Roman" panose="02020603050405020304" pitchFamily="18" charset="0"/>
              <a:cs typeface="Calibri" panose="020F0502020204030204" pitchFamily="34" charset="0"/>
            </a:endParaRPr>
          </a:p>
          <a:p>
            <a:pPr algn="l"/>
            <a:endParaRPr lang="en-US" sz="2000" dirty="0">
              <a:solidFill>
                <a:schemeClr val="bg2"/>
              </a:solidFill>
            </a:endParaRPr>
          </a:p>
          <a:p>
            <a:pPr algn="r"/>
            <a:r>
              <a:rPr lang="en-US" sz="2000" dirty="0"/>
              <a:t>  </a:t>
            </a:r>
            <a:endParaRPr lang="en-US" sz="2000" b="1" dirty="0">
              <a:solidFill>
                <a:schemeClr val="bg1"/>
              </a:solidFill>
              <a:latin typeface="+mj-lt"/>
              <a:cs typeface="Arial" panose="020B0604020202020204" pitchFamily="34" charset="0"/>
            </a:endParaRPr>
          </a:p>
        </p:txBody>
      </p:sp>
      <p:sp>
        <p:nvSpPr>
          <p:cNvPr id="7" name="Title 1"/>
          <p:cNvSpPr txBox="1">
            <a:spLocks/>
          </p:cNvSpPr>
          <p:nvPr/>
        </p:nvSpPr>
        <p:spPr>
          <a:xfrm>
            <a:off x="5485425" y="6119446"/>
            <a:ext cx="6175069" cy="352604"/>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lnSpc>
                <a:spcPct val="100000"/>
              </a:lnSpc>
            </a:pPr>
            <a:r>
              <a:rPr lang="en-IN" sz="1600" dirty="0">
                <a:solidFill>
                  <a:schemeClr val="bg1"/>
                </a:solidFill>
                <a:ea typeface="Calibri" panose="020F0502020204030204" pitchFamily="34" charset="0"/>
                <a:cs typeface="Arial" panose="020B0604020202020204" pitchFamily="34" charset="0"/>
              </a:rPr>
              <a:t>www.race.reva.edu.in</a:t>
            </a:r>
          </a:p>
        </p:txBody>
      </p:sp>
      <p:sp>
        <p:nvSpPr>
          <p:cNvPr id="8" name="Title 2"/>
          <p:cNvSpPr txBox="1">
            <a:spLocks/>
          </p:cNvSpPr>
          <p:nvPr/>
        </p:nvSpPr>
        <p:spPr>
          <a:xfrm>
            <a:off x="6646333" y="271291"/>
            <a:ext cx="5267501"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IN" sz="1400" b="1" dirty="0">
                <a:solidFill>
                  <a:srgbClr val="595959"/>
                </a:solidFill>
              </a:rPr>
              <a:t>REVA Academy for Corporate Excellence (RACE)</a:t>
            </a:r>
          </a:p>
        </p:txBody>
      </p:sp>
    </p:spTree>
    <p:extLst>
      <p:ext uri="{BB962C8B-B14F-4D97-AF65-F5344CB8AC3E}">
        <p14:creationId xmlns:p14="http://schemas.microsoft.com/office/powerpoint/2010/main" val="16971861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63973">
              <a:srgbClr val="A6DFF5"/>
            </a:gs>
            <a:gs pos="53946">
              <a:srgbClr val="B2E3F6"/>
            </a:gs>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Data Understanding</a:t>
            </a:r>
            <a:br>
              <a:rPr lang="ko-KR" altLang="en-US" b="1" dirty="0">
                <a:solidFill>
                  <a:schemeClr val="tx1">
                    <a:lumMod val="75000"/>
                    <a:lumOff val="25000"/>
                  </a:schemeClr>
                </a:solidFill>
                <a:cs typeface="Arial" pitchFamily="34" charset="0"/>
              </a:rPr>
            </a:br>
            <a:endParaRPr lang="en-IN" dirty="0"/>
          </a:p>
        </p:txBody>
      </p:sp>
      <p:sp>
        <p:nvSpPr>
          <p:cNvPr id="5" name="TextBox 4">
            <a:extLst>
              <a:ext uri="{FF2B5EF4-FFF2-40B4-BE49-F238E27FC236}">
                <a16:creationId xmlns:a16="http://schemas.microsoft.com/office/drawing/2014/main" id="{BCAAC505-98EE-4612-AD6A-68D8BEE8E9BD}"/>
              </a:ext>
            </a:extLst>
          </p:cNvPr>
          <p:cNvSpPr txBox="1"/>
          <p:nvPr/>
        </p:nvSpPr>
        <p:spPr>
          <a:xfrm>
            <a:off x="277091" y="1374063"/>
            <a:ext cx="11610109" cy="4745915"/>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p:spPr>
        <p:txBody>
          <a:bodyPr wrap="square">
            <a:spAutoFit/>
          </a:bodyPr>
          <a:lstStyle/>
          <a:p>
            <a:pPr marL="0" marR="0" algn="just">
              <a:lnSpc>
                <a:spcPct val="115000"/>
              </a:lnSpc>
              <a:spcBef>
                <a:spcPts val="0"/>
              </a:spcBef>
              <a:spcAft>
                <a:spcPts val="0"/>
              </a:spcAft>
            </a:pPr>
            <a:endParaRPr lang="en-US" dirty="0">
              <a:latin typeface="Times New Roman" panose="02020603050405020304" pitchFamily="18" charset="0"/>
              <a:ea typeface="Calibri" panose="020F0502020204030204" pitchFamily="34" charset="0"/>
            </a:endParaRPr>
          </a:p>
          <a:p>
            <a:pPr marL="285750" marR="0" indent="-285750" algn="just">
              <a:lnSpc>
                <a:spcPct val="115000"/>
              </a:lnSpc>
              <a:spcBef>
                <a:spcPts val="0"/>
              </a:spcBef>
              <a:spcAft>
                <a:spcPts val="0"/>
              </a:spcAft>
              <a:buFont typeface="Arial" panose="020B0604020202020204" pitchFamily="34" charset="0"/>
              <a:buChar char="•"/>
            </a:pPr>
            <a:r>
              <a:rPr lang="en-US" sz="1800" b="1" dirty="0">
                <a:effectLst/>
                <a:latin typeface="Times New Roman" panose="02020603050405020304" pitchFamily="18" charset="0"/>
                <a:ea typeface="Calibri" panose="020F0502020204030204" pitchFamily="34" charset="0"/>
              </a:rPr>
              <a:t>If the closing price is up or down over five-percent more than the previous day's shut, the whole listing for that stock is listed in bold. </a:t>
            </a:r>
            <a:r>
              <a:rPr lang="en-US" b="1" dirty="0">
                <a:latin typeface="Times New Roman" panose="02020603050405020304" pitchFamily="18" charset="0"/>
                <a:ea typeface="Calibri" panose="020F0502020204030204" pitchFamily="34" charset="0"/>
              </a:rPr>
              <a:t>I</a:t>
            </a:r>
            <a:r>
              <a:rPr lang="en-US" sz="1800" b="1" dirty="0">
                <a:effectLst/>
                <a:latin typeface="Times New Roman" panose="02020603050405020304" pitchFamily="18" charset="0"/>
                <a:ea typeface="Calibri" panose="020F0502020204030204" pitchFamily="34" charset="0"/>
              </a:rPr>
              <a:t>t is to be noted that you are not almost certain to get this price if you get the stock consecutive day the reason being that the share price is consistently dynamic (even when the exchange is closed for the day).  </a:t>
            </a:r>
            <a:endParaRPr lang="en-US" sz="1800" b="1" dirty="0">
              <a:effectLst/>
              <a:latin typeface="Times New Roman" panose="02020603050405020304" pitchFamily="18" charset="0"/>
              <a:ea typeface="Times New Roman" panose="02020603050405020304" pitchFamily="18" charset="0"/>
            </a:endParaRPr>
          </a:p>
          <a:p>
            <a:pPr marL="285750" marR="0" indent="-285750" algn="just">
              <a:lnSpc>
                <a:spcPct val="115000"/>
              </a:lnSpc>
              <a:spcBef>
                <a:spcPts val="0"/>
              </a:spcBef>
              <a:spcAft>
                <a:spcPts val="0"/>
              </a:spcAft>
              <a:buFont typeface="Arial" panose="020B0604020202020204" pitchFamily="34" charset="0"/>
              <a:buChar char="•"/>
            </a:pPr>
            <a:endParaRPr lang="en-US" b="1" dirty="0">
              <a:latin typeface="Times New Roman" panose="02020603050405020304" pitchFamily="18" charset="0"/>
              <a:ea typeface="Times New Roman" panose="02020603050405020304" pitchFamily="18" charset="0"/>
            </a:endParaRPr>
          </a:p>
          <a:p>
            <a:pPr marL="285750" indent="-285750" algn="just">
              <a:lnSpc>
                <a:spcPct val="115000"/>
              </a:lnSpc>
              <a:buFont typeface="Arial" panose="020B0604020202020204" pitchFamily="34" charset="0"/>
              <a:buChar char="•"/>
            </a:pPr>
            <a:r>
              <a:rPr lang="en-US" sz="1800" b="1" dirty="0">
                <a:effectLst/>
                <a:latin typeface="Times New Roman" panose="02020603050405020304" pitchFamily="18" charset="0"/>
                <a:ea typeface="Calibri" panose="020F0502020204030204" pitchFamily="34" charset="0"/>
              </a:rPr>
              <a:t>The volume-weighted average worth (VWAP) may be a technical analysis indicator used on intraday charts that resets at the beginning of each new commerce session. it is a business benchmark that represents the typical price which the security listed throughout the day, based on both volume and price.</a:t>
            </a:r>
            <a:endParaRPr lang="en-US" sz="1800" b="1" dirty="0">
              <a:effectLst/>
              <a:latin typeface="Times New Roman" panose="02020603050405020304" pitchFamily="18" charset="0"/>
              <a:ea typeface="Times New Roman" panose="02020603050405020304" pitchFamily="18" charset="0"/>
            </a:endParaRPr>
          </a:p>
          <a:p>
            <a:pPr marL="285750" marR="0" indent="-285750" algn="just">
              <a:lnSpc>
                <a:spcPct val="115000"/>
              </a:lnSpc>
              <a:spcBef>
                <a:spcPts val="0"/>
              </a:spcBef>
              <a:spcAft>
                <a:spcPts val="0"/>
              </a:spcAft>
              <a:buFont typeface="Arial" panose="020B0604020202020204" pitchFamily="34" charset="0"/>
              <a:buChar char="•"/>
            </a:pPr>
            <a:endParaRPr lang="en-US" sz="1800" b="1" dirty="0">
              <a:effectLst/>
              <a:latin typeface="Times New Roman" panose="02020603050405020304" pitchFamily="18" charset="0"/>
              <a:ea typeface="Calibri" panose="020F0502020204030204" pitchFamily="34" charset="0"/>
            </a:endParaRPr>
          </a:p>
          <a:p>
            <a:pPr marL="285750" marR="0" indent="-285750" algn="just">
              <a:lnSpc>
                <a:spcPct val="115000"/>
              </a:lnSpc>
              <a:spcBef>
                <a:spcPts val="0"/>
              </a:spcBef>
              <a:spcAft>
                <a:spcPts val="0"/>
              </a:spcAft>
              <a:buFont typeface="Arial" panose="020B0604020202020204" pitchFamily="34" charset="0"/>
              <a:buChar char="•"/>
            </a:pPr>
            <a:r>
              <a:rPr lang="en-US" sz="1800" b="1" dirty="0">
                <a:effectLst/>
                <a:latin typeface="Times New Roman" panose="02020603050405020304" pitchFamily="18" charset="0"/>
                <a:ea typeface="Calibri" panose="020F0502020204030204" pitchFamily="34" charset="0"/>
              </a:rPr>
              <a:t>Trading Volume shows the number of shares listed for the day, listed in lots of 100 quantities of shares. </a:t>
            </a:r>
            <a:endParaRPr lang="en-US" sz="1800" b="1" dirty="0">
              <a:effectLst/>
              <a:latin typeface="Times New Roman" panose="02020603050405020304" pitchFamily="18" charset="0"/>
              <a:ea typeface="Times New Roman" panose="02020603050405020304" pitchFamily="18" charset="0"/>
            </a:endParaRPr>
          </a:p>
          <a:p>
            <a:pPr marR="0" algn="just">
              <a:lnSpc>
                <a:spcPct val="115000"/>
              </a:lnSpc>
              <a:spcBef>
                <a:spcPts val="0"/>
              </a:spcBef>
              <a:spcAft>
                <a:spcPts val="0"/>
              </a:spcAft>
            </a:pPr>
            <a:endParaRPr lang="en-US" sz="1800" b="1" dirty="0">
              <a:effectLst/>
              <a:latin typeface="Times New Roman" panose="02020603050405020304" pitchFamily="18" charset="0"/>
              <a:ea typeface="Times New Roman" panose="02020603050405020304" pitchFamily="18" charset="0"/>
            </a:endParaRPr>
          </a:p>
          <a:p>
            <a:pPr marL="285750" indent="-285750">
              <a:buFont typeface="Arial" panose="020B0604020202020204" pitchFamily="34" charset="0"/>
              <a:buChar char="•"/>
            </a:pPr>
            <a:r>
              <a:rPr lang="en-US" sz="1800" b="1" dirty="0">
                <a:effectLst/>
                <a:latin typeface="Times New Roman" panose="02020603050405020304" pitchFamily="18" charset="0"/>
                <a:ea typeface="Calibri" panose="020F0502020204030204" pitchFamily="34" charset="0"/>
              </a:rPr>
              <a:t>Share turnover may be an estimation of stock liquidity, calculated by dividing the whole number of shares traded throughout some period by the average number of shares outstanding for the same duration of time. </a:t>
            </a:r>
            <a:endParaRPr lang="en-US" sz="1800" b="1"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281174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Data Preparation</a:t>
            </a:r>
            <a:br>
              <a:rPr lang="ko-KR" altLang="en-US" b="1" dirty="0">
                <a:solidFill>
                  <a:schemeClr val="tx1">
                    <a:lumMod val="75000"/>
                    <a:lumOff val="25000"/>
                  </a:schemeClr>
                </a:solidFill>
                <a:cs typeface="Arial" pitchFamily="34" charset="0"/>
              </a:rPr>
            </a:br>
            <a:endParaRPr lang="en-IN" dirty="0"/>
          </a:p>
        </p:txBody>
      </p:sp>
      <p:sp>
        <p:nvSpPr>
          <p:cNvPr id="5" name="TextBox 4">
            <a:extLst>
              <a:ext uri="{FF2B5EF4-FFF2-40B4-BE49-F238E27FC236}">
                <a16:creationId xmlns:a16="http://schemas.microsoft.com/office/drawing/2014/main" id="{577B84C1-9A52-4082-B43E-7E32BFCA9B82}"/>
              </a:ext>
            </a:extLst>
          </p:cNvPr>
          <p:cNvSpPr txBox="1"/>
          <p:nvPr/>
        </p:nvSpPr>
        <p:spPr>
          <a:xfrm>
            <a:off x="360218" y="1388791"/>
            <a:ext cx="11408449" cy="4524315"/>
          </a:xfrm>
          <a:prstGeom prst="rect">
            <a:avLst/>
          </a:prstGeom>
        </p:spPr>
        <p:style>
          <a:lnRef idx="1">
            <a:schemeClr val="accent2"/>
          </a:lnRef>
          <a:fillRef idx="2">
            <a:schemeClr val="accent2"/>
          </a:fillRef>
          <a:effectRef idx="1">
            <a:schemeClr val="accent2"/>
          </a:effectRef>
          <a:fontRef idx="minor">
            <a:schemeClr val="dk1"/>
          </a:fontRef>
        </p:style>
        <p:txBody>
          <a:bodyPr wrap="square">
            <a:spAutoFit/>
          </a:bodyPr>
          <a:lstStyle/>
          <a:p>
            <a:pPr marL="0" marR="0">
              <a:lnSpc>
                <a:spcPct val="150000"/>
              </a:lnSpc>
              <a:spcBef>
                <a:spcPts val="0"/>
              </a:spcBef>
              <a:spcAft>
                <a:spcPts val="0"/>
              </a:spcAft>
            </a:pPr>
            <a:r>
              <a:rPr lang="en-US" sz="1800" b="1" dirty="0">
                <a:effectLst/>
                <a:highlight>
                  <a:srgbClr val="00FFFF"/>
                </a:highlight>
                <a:latin typeface="Times New Roman" panose="02020603050405020304" pitchFamily="18" charset="0"/>
                <a:ea typeface="Calibri" panose="020F0502020204030204" pitchFamily="34" charset="0"/>
              </a:rPr>
              <a:t>Handling Missing values</a:t>
            </a:r>
            <a:r>
              <a:rPr lang="en-US" sz="1800" b="1" dirty="0">
                <a:effectLst/>
                <a:latin typeface="Times New Roman" panose="02020603050405020304" pitchFamily="18" charset="0"/>
                <a:ea typeface="Calibri" panose="020F0502020204030204" pitchFamily="34" charset="0"/>
              </a:rPr>
              <a:t>: Three of the features—Trades’, ‘Deliverable Volume’,’% Deliverable had quite one hundred periods missing values therefore </a:t>
            </a:r>
            <a:r>
              <a:rPr lang="en-US" b="1" dirty="0">
                <a:latin typeface="Times New Roman" panose="02020603050405020304" pitchFamily="18" charset="0"/>
                <a:ea typeface="Calibri" panose="020F0502020204030204" pitchFamily="34" charset="0"/>
              </a:rPr>
              <a:t>t</a:t>
            </a:r>
            <a:r>
              <a:rPr lang="en-US" sz="1800" b="1" dirty="0">
                <a:effectLst/>
                <a:latin typeface="Times New Roman" panose="02020603050405020304" pitchFamily="18" charset="0"/>
                <a:ea typeface="Calibri" panose="020F0502020204030204" pitchFamily="34" charset="0"/>
              </a:rPr>
              <a:t>hose columns </a:t>
            </a:r>
            <a:r>
              <a:rPr lang="en-US" b="1" dirty="0">
                <a:latin typeface="Times New Roman" panose="02020603050405020304" pitchFamily="18" charset="0"/>
                <a:ea typeface="Calibri" panose="020F0502020204030204" pitchFamily="34" charset="0"/>
              </a:rPr>
              <a:t>will need to be dropped </a:t>
            </a:r>
            <a:r>
              <a:rPr lang="en-US" sz="1800" b="1" dirty="0">
                <a:effectLst/>
                <a:latin typeface="Times New Roman" panose="02020603050405020304" pitchFamily="18" charset="0"/>
                <a:ea typeface="Calibri" panose="020F0502020204030204" pitchFamily="34" charset="0"/>
              </a:rPr>
              <a:t>as they are having several missing values. </a:t>
            </a:r>
          </a:p>
          <a:p>
            <a:pPr marL="0" marR="0">
              <a:lnSpc>
                <a:spcPct val="150000"/>
              </a:lnSpc>
              <a:spcBef>
                <a:spcPts val="0"/>
              </a:spcBef>
              <a:spcAft>
                <a:spcPts val="0"/>
              </a:spcAft>
            </a:pPr>
            <a:endParaRPr lang="en-US" b="1" dirty="0">
              <a:latin typeface="Times New Roman" panose="02020603050405020304" pitchFamily="18" charset="0"/>
              <a:ea typeface="Calibri" panose="020F0502020204030204" pitchFamily="34" charset="0"/>
            </a:endParaRPr>
          </a:p>
          <a:p>
            <a:pPr marL="0" marR="0">
              <a:lnSpc>
                <a:spcPct val="150000"/>
              </a:lnSpc>
              <a:spcBef>
                <a:spcPts val="0"/>
              </a:spcBef>
              <a:spcAft>
                <a:spcPts val="0"/>
              </a:spcAft>
            </a:pPr>
            <a:r>
              <a:rPr lang="en-US" sz="1800" b="1" dirty="0">
                <a:effectLst/>
                <a:latin typeface="Times New Roman" panose="02020603050405020304" pitchFamily="18" charset="0"/>
                <a:ea typeface="Calibri" panose="020F0502020204030204" pitchFamily="34" charset="0"/>
              </a:rPr>
              <a:t>It is needed to refrain from implementing the mean, media, and mode imputation methodology because those might render values that may introduce bias into our dataset. Second, the strategy solely looks at the variable itself and therefore might come up with values that don't seem to be representative of trends within the dataset.</a:t>
            </a:r>
            <a:endParaRPr lang="en-US" sz="1800" b="1" dirty="0">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US" sz="1800" b="1" dirty="0">
                <a:effectLst/>
                <a:latin typeface="Times New Roman" panose="02020603050405020304" pitchFamily="18" charset="0"/>
                <a:ea typeface="Calibri" panose="020F0502020204030204" pitchFamily="34" charset="0"/>
              </a:rPr>
              <a:t> </a:t>
            </a:r>
            <a:endParaRPr lang="en-US" sz="1800" b="1" dirty="0">
              <a:effectLst/>
              <a:latin typeface="Times New Roman" panose="02020603050405020304" pitchFamily="18" charset="0"/>
              <a:ea typeface="Times New Roman" panose="02020603050405020304" pitchFamily="18" charset="0"/>
            </a:endParaRPr>
          </a:p>
          <a:p>
            <a:r>
              <a:rPr lang="en-US" sz="1800" b="1" dirty="0">
                <a:effectLst/>
                <a:highlight>
                  <a:srgbClr val="00FFFF"/>
                </a:highlight>
                <a:latin typeface="Times New Roman" panose="02020603050405020304" pitchFamily="18" charset="0"/>
                <a:ea typeface="Calibri" panose="020F0502020204030204" pitchFamily="34" charset="0"/>
              </a:rPr>
              <a:t>Features Addition: </a:t>
            </a:r>
            <a:r>
              <a:rPr lang="en-US" sz="1800" b="1" dirty="0">
                <a:effectLst/>
                <a:latin typeface="Times New Roman" panose="02020603050405020304" pitchFamily="18" charset="0"/>
                <a:ea typeface="Calibri" panose="020F0502020204030204" pitchFamily="34" charset="0"/>
              </a:rPr>
              <a:t>In </a:t>
            </a:r>
            <a:r>
              <a:rPr lang="en-US" b="1" dirty="0">
                <a:latin typeface="Times New Roman" panose="02020603050405020304" pitchFamily="18" charset="0"/>
                <a:ea typeface="Calibri" panose="020F0502020204030204" pitchFamily="34" charset="0"/>
              </a:rPr>
              <a:t>the</a:t>
            </a:r>
            <a:r>
              <a:rPr lang="en-US" sz="1800" b="1" dirty="0">
                <a:effectLst/>
                <a:latin typeface="Times New Roman" panose="02020603050405020304" pitchFamily="18" charset="0"/>
                <a:ea typeface="Calibri" panose="020F0502020204030204" pitchFamily="34" charset="0"/>
              </a:rPr>
              <a:t> dataset, computed variables are added that for sure would influence stock returns. These are moving averages for rolling periods of seven days,13 days,20 days,100 days, and two hundred days. Exponential moving averages is being conjointly enclosed for seven days,13 days,20 days,100 days, and two hundred days. These derived features were useful in evaluating the securities market returns. </a:t>
            </a:r>
          </a:p>
        </p:txBody>
      </p:sp>
    </p:spTree>
    <p:extLst>
      <p:ext uri="{BB962C8B-B14F-4D97-AF65-F5344CB8AC3E}">
        <p14:creationId xmlns:p14="http://schemas.microsoft.com/office/powerpoint/2010/main" val="26857360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Data Preparation</a:t>
            </a:r>
            <a:br>
              <a:rPr lang="ko-KR" altLang="en-US" b="1" dirty="0">
                <a:solidFill>
                  <a:schemeClr val="tx1">
                    <a:lumMod val="75000"/>
                    <a:lumOff val="25000"/>
                  </a:schemeClr>
                </a:solidFill>
                <a:cs typeface="Arial" pitchFamily="34" charset="0"/>
              </a:rPr>
            </a:br>
            <a:endParaRPr lang="en-IN" dirty="0"/>
          </a:p>
        </p:txBody>
      </p:sp>
      <p:pic>
        <p:nvPicPr>
          <p:cNvPr id="3" name="Picture 2">
            <a:extLst>
              <a:ext uri="{FF2B5EF4-FFF2-40B4-BE49-F238E27FC236}">
                <a16:creationId xmlns:a16="http://schemas.microsoft.com/office/drawing/2014/main" id="{3EEA5710-900F-4F6F-A5D1-8D6CD393573C}"/>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Lst>
          </a:blip>
          <a:stretch>
            <a:fillRect/>
          </a:stretch>
        </p:blipFill>
        <p:spPr>
          <a:xfrm>
            <a:off x="437717" y="1498456"/>
            <a:ext cx="4854719" cy="4542126"/>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softEdge rad="203200"/>
          </a:effectLst>
          <a:scene3d>
            <a:camera prst="orthographicFront"/>
            <a:lightRig rig="threePt" dir="t">
              <a:rot lat="0" lon="0" rev="2700000"/>
            </a:lightRig>
          </a:scene3d>
          <a:sp3d>
            <a:bevelT h="38100"/>
            <a:contourClr>
              <a:srgbClr val="C0C0C0"/>
            </a:contourClr>
          </a:sp3d>
        </p:spPr>
      </p:pic>
      <p:sp>
        <p:nvSpPr>
          <p:cNvPr id="7" name="TextBox 6">
            <a:extLst>
              <a:ext uri="{FF2B5EF4-FFF2-40B4-BE49-F238E27FC236}">
                <a16:creationId xmlns:a16="http://schemas.microsoft.com/office/drawing/2014/main" id="{7CD11F3F-51F7-4053-AE61-8D040BB158B1}"/>
              </a:ext>
            </a:extLst>
          </p:cNvPr>
          <p:cNvSpPr txBox="1"/>
          <p:nvPr/>
        </p:nvSpPr>
        <p:spPr>
          <a:xfrm>
            <a:off x="5658283" y="1349198"/>
            <a:ext cx="6096000" cy="4661276"/>
          </a:xfrm>
          <a:prstGeom prst="rect">
            <a:avLst/>
          </a:prstGeom>
          <a:solidFill>
            <a:schemeClr val="bg1">
              <a:lumMod val="75000"/>
            </a:schemeClr>
          </a:solidFill>
          <a:effectLst>
            <a:glow rad="228600">
              <a:schemeClr val="accent4">
                <a:satMod val="175000"/>
                <a:alpha val="40000"/>
              </a:schemeClr>
            </a:glow>
            <a:outerShdw blurRad="50800" dist="50800" dir="5400000" algn="ctr" rotWithShape="0">
              <a:schemeClr val="accent1">
                <a:lumMod val="40000"/>
                <a:lumOff val="60000"/>
              </a:schemeClr>
            </a:outerShdw>
          </a:effectLst>
        </p:spPr>
        <p:txBody>
          <a:bodyPr wrap="square">
            <a:spAutoFit/>
          </a:bodyPr>
          <a:lstStyle/>
          <a:p>
            <a:pPr marL="0" marR="0">
              <a:lnSpc>
                <a:spcPct val="150000"/>
              </a:lnSpc>
              <a:spcBef>
                <a:spcPts val="0"/>
              </a:spcBef>
              <a:spcAft>
                <a:spcPts val="0"/>
              </a:spcAft>
            </a:pPr>
            <a:r>
              <a:rPr lang="en-US" sz="2000" b="1" dirty="0">
                <a:effectLst/>
                <a:latin typeface="Calibri" panose="020F0502020204030204" pitchFamily="34" charset="0"/>
                <a:ea typeface="Calibri" panose="020F0502020204030204" pitchFamily="34" charset="0"/>
                <a:cs typeface="Calibri" panose="020F0502020204030204" pitchFamily="34" charset="0"/>
              </a:rPr>
              <a:t>MinMax Scaler is one of the approaches to data scaling that is being used. </a:t>
            </a:r>
          </a:p>
          <a:p>
            <a:pPr marL="0" marR="0">
              <a:lnSpc>
                <a:spcPct val="150000"/>
              </a:lnSpc>
              <a:spcBef>
                <a:spcPts val="0"/>
              </a:spcBef>
              <a:spcAft>
                <a:spcPts val="0"/>
              </a:spcAft>
            </a:pPr>
            <a:r>
              <a:rPr lang="en-US" sz="2000" b="1" dirty="0">
                <a:effectLst/>
                <a:latin typeface="Calibri" panose="020F0502020204030204" pitchFamily="34" charset="0"/>
                <a:ea typeface="Calibri" panose="020F0502020204030204" pitchFamily="34" charset="0"/>
                <a:cs typeface="Calibri" panose="020F0502020204030204" pitchFamily="34" charset="0"/>
              </a:rPr>
              <a:t>Here, the minimum of features is created up to zero, and the most of features are up to one. </a:t>
            </a:r>
          </a:p>
          <a:p>
            <a:pPr marL="0" marR="0">
              <a:lnSpc>
                <a:spcPct val="150000"/>
              </a:lnSpc>
              <a:spcBef>
                <a:spcPts val="0"/>
              </a:spcBef>
              <a:spcAft>
                <a:spcPts val="0"/>
              </a:spcAft>
            </a:pPr>
            <a:endParaRPr lang="en-US" sz="2000" b="1" dirty="0">
              <a:effectLst/>
              <a:latin typeface="Calibri" panose="020F0502020204030204" pitchFamily="34" charset="0"/>
              <a:ea typeface="Calibri" panose="020F0502020204030204" pitchFamily="34" charset="0"/>
              <a:cs typeface="Calibri" panose="020F0502020204030204" pitchFamily="34" charset="0"/>
            </a:endParaRPr>
          </a:p>
          <a:p>
            <a:pPr marL="0" marR="0">
              <a:lnSpc>
                <a:spcPct val="150000"/>
              </a:lnSpc>
              <a:spcBef>
                <a:spcPts val="0"/>
              </a:spcBef>
              <a:spcAft>
                <a:spcPts val="0"/>
              </a:spcAft>
            </a:pPr>
            <a:r>
              <a:rPr lang="en-US" sz="2000" b="1" dirty="0">
                <a:effectLst/>
                <a:latin typeface="Calibri" panose="020F0502020204030204" pitchFamily="34" charset="0"/>
                <a:ea typeface="Calibri" panose="020F0502020204030204" pitchFamily="34" charset="0"/>
                <a:cs typeface="Calibri" panose="020F0502020204030204" pitchFamily="34" charset="0"/>
              </a:rPr>
              <a:t>MinMax Scaler shrinks the data inside the given range, sometimes from zero to one. </a:t>
            </a:r>
          </a:p>
          <a:p>
            <a:pPr marL="0" marR="0">
              <a:lnSpc>
                <a:spcPct val="150000"/>
              </a:lnSpc>
              <a:spcBef>
                <a:spcPts val="0"/>
              </a:spcBef>
              <a:spcAft>
                <a:spcPts val="0"/>
              </a:spcAft>
            </a:pPr>
            <a:r>
              <a:rPr lang="en-US" sz="2000" b="1" dirty="0">
                <a:effectLst/>
                <a:latin typeface="Calibri" panose="020F0502020204030204" pitchFamily="34" charset="0"/>
                <a:ea typeface="Calibri" panose="020F0502020204030204" pitchFamily="34" charset="0"/>
                <a:cs typeface="Calibri" panose="020F0502020204030204" pitchFamily="34" charset="0"/>
              </a:rPr>
              <a:t>It transforms data by scaling variables to a given range.</a:t>
            </a:r>
          </a:p>
          <a:p>
            <a:pPr marL="0" marR="0">
              <a:lnSpc>
                <a:spcPct val="150000"/>
              </a:lnSpc>
              <a:spcBef>
                <a:spcPts val="0"/>
              </a:spcBef>
              <a:spcAft>
                <a:spcPts val="0"/>
              </a:spcAft>
            </a:pPr>
            <a:r>
              <a:rPr lang="en-US" sz="2000" b="1" dirty="0">
                <a:effectLst/>
                <a:latin typeface="Calibri" panose="020F0502020204030204" pitchFamily="34" charset="0"/>
                <a:ea typeface="Calibri" panose="020F0502020204030204" pitchFamily="34" charset="0"/>
                <a:cs typeface="Calibri" panose="020F0502020204030204" pitchFamily="34" charset="0"/>
              </a:rPr>
              <a:t> It scales the price to a selected value range while not varying the form of the initial distribution.</a:t>
            </a:r>
          </a:p>
        </p:txBody>
      </p:sp>
    </p:spTree>
    <p:extLst>
      <p:ext uri="{BB962C8B-B14F-4D97-AF65-F5344CB8AC3E}">
        <p14:creationId xmlns:p14="http://schemas.microsoft.com/office/powerpoint/2010/main" val="28142454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Modelling</a:t>
            </a:r>
            <a:br>
              <a:rPr lang="ko-KR" altLang="en-US" b="1" dirty="0">
                <a:solidFill>
                  <a:schemeClr val="tx1"/>
                </a:solidFill>
                <a:cs typeface="Arial" pitchFamily="34" charset="0"/>
              </a:rPr>
            </a:br>
            <a:endParaRPr lang="en-IN" dirty="0">
              <a:solidFill>
                <a:schemeClr val="tx1"/>
              </a:solidFill>
            </a:endParaRPr>
          </a:p>
        </p:txBody>
      </p:sp>
      <p:sp>
        <p:nvSpPr>
          <p:cNvPr id="5" name="TextBox 4">
            <a:extLst>
              <a:ext uri="{FF2B5EF4-FFF2-40B4-BE49-F238E27FC236}">
                <a16:creationId xmlns:a16="http://schemas.microsoft.com/office/drawing/2014/main" id="{5C48F295-E107-4CDA-9BF3-05A1500A3717}"/>
              </a:ext>
            </a:extLst>
          </p:cNvPr>
          <p:cNvSpPr txBox="1"/>
          <p:nvPr/>
        </p:nvSpPr>
        <p:spPr>
          <a:xfrm>
            <a:off x="443345" y="1413164"/>
            <a:ext cx="11325321" cy="3443507"/>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p:spPr>
        <p:style>
          <a:lnRef idx="1">
            <a:schemeClr val="accent1"/>
          </a:lnRef>
          <a:fillRef idx="2">
            <a:schemeClr val="accent1"/>
          </a:fillRef>
          <a:effectRef idx="1">
            <a:schemeClr val="accent1"/>
          </a:effectRef>
          <a:fontRef idx="minor">
            <a:schemeClr val="dk1"/>
          </a:fontRef>
        </p:style>
        <p:txBody>
          <a:bodyPr wrap="square">
            <a:spAutoFit/>
          </a:bodyPr>
          <a:lstStyle/>
          <a:p>
            <a:pPr marL="0" marR="0" algn="just">
              <a:lnSpc>
                <a:spcPct val="150000"/>
              </a:lnSpc>
              <a:spcBef>
                <a:spcPts val="0"/>
              </a:spcBef>
              <a:spcAft>
                <a:spcPts val="600"/>
              </a:spcAft>
            </a:pPr>
            <a:r>
              <a:rPr lang="en-IN" sz="1800" b="1" dirty="0">
                <a:solidFill>
                  <a:schemeClr val="tx1"/>
                </a:solidFill>
                <a:effectLst/>
                <a:latin typeface="Times New Roman" panose="02020603050405020304" pitchFamily="18" charset="0"/>
                <a:ea typeface="Times New Roman" panose="02020603050405020304" pitchFamily="18" charset="0"/>
              </a:rPr>
              <a:t>HDFC excel data is put in Tabular form in step 1.</a:t>
            </a:r>
            <a:endParaRPr lang="en-US" sz="1800" b="1" dirty="0">
              <a:solidFill>
                <a:schemeClr val="tx1"/>
              </a:solidFill>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solidFill>
                  <a:schemeClr val="tx1"/>
                </a:solidFill>
                <a:effectLst/>
                <a:latin typeface="Times New Roman" panose="02020603050405020304" pitchFamily="18" charset="0"/>
                <a:ea typeface="Times New Roman" panose="02020603050405020304" pitchFamily="18" charset="0"/>
              </a:rPr>
              <a:t> Step 2: The time series data is plotted for the HDFC stock that is provided as a dataset for the project for all ten years.</a:t>
            </a:r>
            <a:endParaRPr lang="en-US" sz="1800" b="1" dirty="0">
              <a:solidFill>
                <a:schemeClr val="tx1"/>
              </a:solidFill>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solidFill>
                  <a:schemeClr val="tx1"/>
                </a:solidFill>
                <a:effectLst/>
                <a:latin typeface="Times New Roman" panose="02020603050405020304" pitchFamily="18" charset="0"/>
                <a:ea typeface="Times New Roman" panose="02020603050405020304" pitchFamily="18" charset="0"/>
              </a:rPr>
              <a:t> The 7-day moving average time series data is added in step 3.</a:t>
            </a:r>
            <a:endParaRPr lang="en-US" sz="1800" b="1" dirty="0">
              <a:solidFill>
                <a:schemeClr val="tx1"/>
              </a:solidFill>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solidFill>
                  <a:schemeClr val="tx1"/>
                </a:solidFill>
                <a:effectLst/>
                <a:latin typeface="Times New Roman" panose="02020603050405020304" pitchFamily="18" charset="0"/>
                <a:ea typeface="Times New Roman" panose="02020603050405020304" pitchFamily="18" charset="0"/>
              </a:rPr>
              <a:t> Step 4: The data for a 7-day moving average time series is being plotted.</a:t>
            </a:r>
            <a:endParaRPr lang="en-US" sz="1800" b="1" dirty="0">
              <a:solidFill>
                <a:schemeClr val="tx1"/>
              </a:solidFill>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solidFill>
                  <a:schemeClr val="tx1"/>
                </a:solidFill>
                <a:effectLst/>
                <a:latin typeface="Times New Roman" panose="02020603050405020304" pitchFamily="18" charset="0"/>
                <a:ea typeface="Times New Roman" panose="02020603050405020304" pitchFamily="18" charset="0"/>
              </a:rPr>
              <a:t> Step 5: The data from a rolling 7-day moving average is included in the Data frame.</a:t>
            </a:r>
            <a:endParaRPr lang="en-US" sz="1800" b="1" dirty="0">
              <a:solidFill>
                <a:schemeClr val="tx1"/>
              </a:solidFill>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solidFill>
                  <a:schemeClr val="tx1"/>
                </a:solidFill>
                <a:effectLst/>
                <a:latin typeface="Times New Roman" panose="02020603050405020304" pitchFamily="18" charset="0"/>
                <a:ea typeface="Times New Roman" panose="02020603050405020304" pitchFamily="18" charset="0"/>
              </a:rPr>
              <a:t> Step 6: It is determined whether the closing price value on a certain prior day was lower or higher than the current 7-day moving average</a:t>
            </a:r>
            <a:r>
              <a:rPr lang="en-IN" b="1" dirty="0">
                <a:solidFill>
                  <a:schemeClr val="tx1"/>
                </a:solidFill>
                <a:latin typeface="Times New Roman" panose="02020603050405020304" pitchFamily="18" charset="0"/>
                <a:ea typeface="Times New Roman" panose="02020603050405020304" pitchFamily="18" charset="0"/>
              </a:rPr>
              <a:t>.</a:t>
            </a:r>
            <a:endParaRPr lang="en-US" sz="1800" b="1" dirty="0">
              <a:solidFill>
                <a:schemeClr val="tx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40184910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Modelling</a:t>
            </a:r>
            <a:br>
              <a:rPr lang="ko-KR" altLang="en-US" b="1" dirty="0">
                <a:solidFill>
                  <a:schemeClr val="tx1">
                    <a:lumMod val="75000"/>
                    <a:lumOff val="25000"/>
                  </a:schemeClr>
                </a:solidFill>
                <a:cs typeface="Arial" pitchFamily="34" charset="0"/>
              </a:rPr>
            </a:br>
            <a:endParaRPr lang="en-IN" dirty="0"/>
          </a:p>
        </p:txBody>
      </p:sp>
      <p:sp useBgFill="1">
        <p:nvSpPr>
          <p:cNvPr id="5" name="TextBox 4">
            <a:extLst>
              <a:ext uri="{FF2B5EF4-FFF2-40B4-BE49-F238E27FC236}">
                <a16:creationId xmlns:a16="http://schemas.microsoft.com/office/drawing/2014/main" id="{D6D30015-5588-40F7-A5C1-6C859D91FC19}"/>
              </a:ext>
            </a:extLst>
          </p:cNvPr>
          <p:cNvSpPr txBox="1"/>
          <p:nvPr/>
        </p:nvSpPr>
        <p:spPr>
          <a:xfrm>
            <a:off x="332509" y="1541198"/>
            <a:ext cx="11291455" cy="4274503"/>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pPr marL="0" marR="0" algn="just">
              <a:lnSpc>
                <a:spcPct val="150000"/>
              </a:lnSpc>
              <a:spcBef>
                <a:spcPts val="0"/>
              </a:spcBef>
              <a:spcAft>
                <a:spcPts val="600"/>
              </a:spcAft>
            </a:pPr>
            <a:r>
              <a:rPr lang="en-IN" sz="1800" b="1" dirty="0">
                <a:solidFill>
                  <a:schemeClr val="tx1"/>
                </a:solidFill>
                <a:effectLst/>
                <a:latin typeface="Times New Roman" panose="02020603050405020304" pitchFamily="18" charset="0"/>
                <a:ea typeface="Times New Roman" panose="02020603050405020304" pitchFamily="18" charset="0"/>
              </a:rPr>
              <a:t>Step 7: The same step is performed for the moving averages of 13 days, 20 days, 100 days, and 200 days.</a:t>
            </a:r>
            <a:endParaRPr lang="en-US" sz="1800" b="1" dirty="0">
              <a:solidFill>
                <a:schemeClr val="tx1"/>
              </a:solidFill>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solidFill>
                  <a:schemeClr val="tx1"/>
                </a:solidFill>
                <a:effectLst/>
                <a:latin typeface="Times New Roman" panose="02020603050405020304" pitchFamily="18" charset="0"/>
                <a:ea typeface="Times New Roman" panose="02020603050405020304" pitchFamily="18" charset="0"/>
              </a:rPr>
              <a:t> </a:t>
            </a:r>
            <a:endParaRPr lang="en-US" sz="1800" b="1" dirty="0">
              <a:solidFill>
                <a:schemeClr val="tx1"/>
              </a:solidFill>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solidFill>
                  <a:schemeClr val="tx1"/>
                </a:solidFill>
                <a:effectLst/>
                <a:latin typeface="Times New Roman" panose="02020603050405020304" pitchFamily="18" charset="0"/>
                <a:ea typeface="Times New Roman" panose="02020603050405020304" pitchFamily="18" charset="0"/>
              </a:rPr>
              <a:t>Step 8: Exponential Moving Average is used to recreate the five different models created using Simple Moving Average.</a:t>
            </a:r>
            <a:endParaRPr lang="en-US" sz="1800" b="1" dirty="0">
              <a:solidFill>
                <a:schemeClr val="tx1"/>
              </a:solidFill>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solidFill>
                  <a:schemeClr val="tx1"/>
                </a:solidFill>
                <a:effectLst/>
                <a:latin typeface="Times New Roman" panose="02020603050405020304" pitchFamily="18" charset="0"/>
                <a:ea typeface="Times New Roman" panose="02020603050405020304" pitchFamily="18" charset="0"/>
              </a:rPr>
              <a:t> </a:t>
            </a:r>
            <a:endParaRPr lang="en-US" sz="1800" b="1" dirty="0">
              <a:solidFill>
                <a:schemeClr val="tx1"/>
              </a:solidFill>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solidFill>
                  <a:schemeClr val="tx1"/>
                </a:solidFill>
                <a:effectLst/>
                <a:latin typeface="Times New Roman" panose="02020603050405020304" pitchFamily="18" charset="0"/>
                <a:ea typeface="Times New Roman" panose="02020603050405020304" pitchFamily="18" charset="0"/>
              </a:rPr>
              <a:t>Step 9: ARIMA Time series modelling is used to create an additional five different models.</a:t>
            </a:r>
            <a:endParaRPr lang="en-US" sz="1800" b="1" dirty="0">
              <a:solidFill>
                <a:schemeClr val="tx1"/>
              </a:solidFill>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solidFill>
                  <a:schemeClr val="tx1"/>
                </a:solidFill>
                <a:effectLst/>
                <a:latin typeface="Times New Roman" panose="02020603050405020304" pitchFamily="18" charset="0"/>
                <a:ea typeface="Times New Roman" panose="02020603050405020304" pitchFamily="18" charset="0"/>
              </a:rPr>
              <a:t> </a:t>
            </a:r>
            <a:endParaRPr lang="en-US" sz="1800" b="1" dirty="0">
              <a:solidFill>
                <a:schemeClr val="tx1"/>
              </a:solidFill>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solidFill>
                  <a:schemeClr val="tx1"/>
                </a:solidFill>
                <a:effectLst/>
                <a:latin typeface="Times New Roman" panose="02020603050405020304" pitchFamily="18" charset="0"/>
                <a:ea typeface="Times New Roman" panose="02020603050405020304" pitchFamily="18" charset="0"/>
              </a:rPr>
              <a:t>The construction of all 15 models, as seen above, will be used to forecast day trading in the stock market.</a:t>
            </a:r>
          </a:p>
          <a:p>
            <a:pPr marL="0" marR="0" algn="just">
              <a:lnSpc>
                <a:spcPct val="150000"/>
              </a:lnSpc>
              <a:spcBef>
                <a:spcPts val="0"/>
              </a:spcBef>
              <a:spcAft>
                <a:spcPts val="0"/>
              </a:spcAft>
            </a:pPr>
            <a:r>
              <a:rPr lang="en-IN" sz="1800" b="1" dirty="0">
                <a:solidFill>
                  <a:schemeClr val="tx1"/>
                </a:solidFill>
                <a:effectLst/>
                <a:latin typeface="Times New Roman" panose="02020603050405020304" pitchFamily="18" charset="0"/>
                <a:ea typeface="Times New Roman" panose="02020603050405020304" pitchFamily="18" charset="0"/>
              </a:rPr>
              <a:t>When the majority of the 15 various models or all of them move in the same direction, a choice on whether to purchase or sell the stock must be made. </a:t>
            </a:r>
            <a:endParaRPr lang="en-US" sz="1800" b="1" dirty="0">
              <a:solidFill>
                <a:schemeClr val="tx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9568188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Modelling</a:t>
            </a:r>
            <a:br>
              <a:rPr lang="ko-KR" altLang="en-US" b="1" dirty="0">
                <a:solidFill>
                  <a:schemeClr val="tx1">
                    <a:lumMod val="75000"/>
                    <a:lumOff val="25000"/>
                  </a:schemeClr>
                </a:solidFill>
                <a:cs typeface="Arial" pitchFamily="34" charset="0"/>
              </a:rPr>
            </a:br>
            <a:endParaRPr lang="en-IN" dirty="0"/>
          </a:p>
        </p:txBody>
      </p:sp>
      <p:sp>
        <p:nvSpPr>
          <p:cNvPr id="5" name="TextBox 4">
            <a:extLst>
              <a:ext uri="{FF2B5EF4-FFF2-40B4-BE49-F238E27FC236}">
                <a16:creationId xmlns:a16="http://schemas.microsoft.com/office/drawing/2014/main" id="{97C07F9C-D233-4AF2-947A-9425C578B48D}"/>
              </a:ext>
            </a:extLst>
          </p:cNvPr>
          <p:cNvSpPr txBox="1"/>
          <p:nvPr/>
        </p:nvSpPr>
        <p:spPr>
          <a:xfrm>
            <a:off x="75433" y="1421890"/>
            <a:ext cx="11693234" cy="5182444"/>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pPr marL="0" marR="0" algn="just">
              <a:lnSpc>
                <a:spcPct val="150000"/>
              </a:lnSpc>
              <a:spcBef>
                <a:spcPts val="0"/>
              </a:spcBef>
              <a:spcAft>
                <a:spcPts val="600"/>
              </a:spcAft>
            </a:pPr>
            <a:r>
              <a:rPr lang="en-IN" sz="1800" b="1" dirty="0">
                <a:solidFill>
                  <a:schemeClr val="tx1"/>
                </a:solidFill>
                <a:effectLst/>
                <a:highlight>
                  <a:srgbClr val="FFFF00"/>
                </a:highlight>
                <a:latin typeface="Times New Roman" panose="02020603050405020304" pitchFamily="18" charset="0"/>
                <a:ea typeface="Times New Roman" panose="02020603050405020304" pitchFamily="18" charset="0"/>
              </a:rPr>
              <a:t>various Classification models namely AutoKeras Classification Model (Structured Data Classifier), K-neighbours Classifier Model, and Logistic Regression Classification Model deployed and their prediction accuracy is being compared with Simple Moving Average Models, Exponential Moving Average Models, and ARIMA Models.</a:t>
            </a:r>
          </a:p>
          <a:p>
            <a:pPr algn="just">
              <a:lnSpc>
                <a:spcPct val="150000"/>
              </a:lnSpc>
              <a:spcAft>
                <a:spcPts val="600"/>
              </a:spcAft>
            </a:pPr>
            <a:r>
              <a:rPr lang="en-IN" sz="1800" b="1" dirty="0">
                <a:solidFill>
                  <a:schemeClr val="tx1"/>
                </a:solidFill>
                <a:effectLst/>
                <a:highlight>
                  <a:srgbClr val="00FFFF"/>
                </a:highlight>
                <a:latin typeface="Times New Roman" panose="02020603050405020304" pitchFamily="18" charset="0"/>
                <a:ea typeface="Times New Roman" panose="02020603050405020304" pitchFamily="18" charset="0"/>
              </a:rPr>
              <a:t>further ahead various Regression Models including both Machine Learning and Deep learning techniques are deployed and Metrics namely Mean Absolute error and Mean Absolute percentage errors are deployed to estimate the quality of the predictions on the close price of the HDFC share. </a:t>
            </a:r>
          </a:p>
          <a:p>
            <a:pPr algn="just">
              <a:lnSpc>
                <a:spcPct val="150000"/>
              </a:lnSpc>
              <a:spcAft>
                <a:spcPts val="600"/>
              </a:spcAft>
            </a:pPr>
            <a:r>
              <a:rPr lang="en-IN" sz="1800" b="1" dirty="0">
                <a:solidFill>
                  <a:schemeClr val="tx1"/>
                </a:solidFill>
                <a:effectLst/>
                <a:highlight>
                  <a:srgbClr val="FFFF00"/>
                </a:highlight>
                <a:latin typeface="Times New Roman" panose="02020603050405020304" pitchFamily="18" charset="0"/>
                <a:ea typeface="Times New Roman" panose="02020603050405020304" pitchFamily="18" charset="0"/>
              </a:rPr>
              <a:t>These Regression Models are Ordinary Least Squares(OLS)-Linear Regression Model, Lasso Regression Model, Lasso regression Model Using Cross Validation, The k-Nearest Neighbours(KNN) Algorithm, Decision Tree Algorithm, GridSearchCV Algorithm with Hyperparameter Tuning, Random Forest Regression Model, XGBoost ML Model, Using Principal Component Analysis (PCA) with LSTM,  Using Principal Component Analysis (PCA) with LSTM with Moving Average variables(Feature Engineering), Long Short-Term Memory(LSTM) Neural Network Model, Regression Model using AutoKeras.</a:t>
            </a:r>
            <a:endParaRPr lang="en-US" sz="1800" b="1" dirty="0">
              <a:solidFill>
                <a:schemeClr val="tx1"/>
              </a:solidFill>
              <a:effectLst/>
              <a:highlight>
                <a:srgbClr val="FFFF00"/>
              </a:highligh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952626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Data Evaluation</a:t>
            </a:r>
            <a:br>
              <a:rPr lang="ko-KR" altLang="en-US" b="1" dirty="0">
                <a:solidFill>
                  <a:schemeClr val="tx1">
                    <a:lumMod val="75000"/>
                    <a:lumOff val="25000"/>
                  </a:schemeClr>
                </a:solidFill>
                <a:cs typeface="Arial" pitchFamily="34" charset="0"/>
              </a:rPr>
            </a:br>
            <a:endParaRPr lang="en-IN" dirty="0"/>
          </a:p>
        </p:txBody>
      </p:sp>
      <p:sp>
        <p:nvSpPr>
          <p:cNvPr id="6" name="TextBox 5">
            <a:extLst>
              <a:ext uri="{FF2B5EF4-FFF2-40B4-BE49-F238E27FC236}">
                <a16:creationId xmlns:a16="http://schemas.microsoft.com/office/drawing/2014/main" id="{57F6148C-2217-451B-8739-5D80FA8085F5}"/>
              </a:ext>
            </a:extLst>
          </p:cNvPr>
          <p:cNvSpPr txBox="1"/>
          <p:nvPr/>
        </p:nvSpPr>
        <p:spPr>
          <a:xfrm>
            <a:off x="445588" y="1554139"/>
            <a:ext cx="10873409" cy="4435830"/>
          </a:xfrm>
          <a:prstGeom prst="rect">
            <a:avLst/>
          </a:prstGeom>
          <a:ln>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wrap="square">
            <a:spAutoFit/>
          </a:bodyPr>
          <a:lstStyle/>
          <a:p>
            <a:pPr marL="0" marR="0" algn="just">
              <a:lnSpc>
                <a:spcPct val="150000"/>
              </a:lnSpc>
              <a:spcBef>
                <a:spcPts val="0"/>
              </a:spcBef>
              <a:spcAft>
                <a:spcPts val="0"/>
              </a:spcAft>
            </a:pPr>
            <a:r>
              <a:rPr lang="en-IN" sz="3200" dirty="0">
                <a:effectLst/>
                <a:latin typeface="Times New Roman" panose="02020603050405020304" pitchFamily="18" charset="0"/>
                <a:ea typeface="Times New Roman" panose="02020603050405020304" pitchFamily="18" charset="0"/>
              </a:rPr>
              <a:t>Initially, A rule-based model is being developed to try to do hypothesis testing to work out whether or not the chosen stock’s price is crossing any of the moving averages. Then prediction based on the Hypothesis Testing Rule is decided that is employed as a Metric to work out the accuracy for predicting the upward Trend or Downward trend of the HDFC shares.</a:t>
            </a:r>
            <a:endParaRPr lang="en-US" sz="32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8803781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3386667" y="619040"/>
            <a:ext cx="8382000"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Data Evaluation</a:t>
            </a:r>
            <a:br>
              <a:rPr lang="ko-KR" altLang="en-US" b="1" dirty="0">
                <a:solidFill>
                  <a:schemeClr val="tx1">
                    <a:lumMod val="75000"/>
                    <a:lumOff val="25000"/>
                  </a:schemeClr>
                </a:solidFill>
                <a:cs typeface="Arial" pitchFamily="34" charset="0"/>
              </a:rPr>
            </a:br>
            <a:endParaRPr lang="en-IN" dirty="0"/>
          </a:p>
        </p:txBody>
      </p:sp>
      <p:sp>
        <p:nvSpPr>
          <p:cNvPr id="6" name="TextBox 5">
            <a:extLst>
              <a:ext uri="{FF2B5EF4-FFF2-40B4-BE49-F238E27FC236}">
                <a16:creationId xmlns:a16="http://schemas.microsoft.com/office/drawing/2014/main" id="{57F6148C-2217-451B-8739-5D80FA8085F5}"/>
              </a:ext>
            </a:extLst>
          </p:cNvPr>
          <p:cNvSpPr txBox="1"/>
          <p:nvPr/>
        </p:nvSpPr>
        <p:spPr>
          <a:xfrm>
            <a:off x="485345" y="1289095"/>
            <a:ext cx="10873409" cy="1289071"/>
          </a:xfrm>
          <a:prstGeom prst="rect">
            <a:avLst/>
          </a:prstGeom>
          <a:noFill/>
        </p:spPr>
        <p:txBody>
          <a:bodyPr wrap="square">
            <a:spAutoFit/>
          </a:bodyPr>
          <a:lstStyle/>
          <a:p>
            <a:pPr marL="0" marR="0" algn="just">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rPr>
              <a:t>A few Classifications Based Models will be conjointly built. Metrics being employed for classification Models would be accuracy score and confusion matrix which can facilitate in determining the accuracy of predicting the upward Trend or Downward trend of the HDFC shares.</a:t>
            </a:r>
            <a:endParaRPr lang="en-US" sz="1800" dirty="0">
              <a:effectLst/>
              <a:latin typeface="Times New Roman" panose="02020603050405020304" pitchFamily="18" charset="0"/>
              <a:ea typeface="Times New Roman" panose="02020603050405020304" pitchFamily="18" charset="0"/>
            </a:endParaRPr>
          </a:p>
        </p:txBody>
      </p:sp>
      <p:pic>
        <p:nvPicPr>
          <p:cNvPr id="7" name="Picture 6">
            <a:extLst>
              <a:ext uri="{FF2B5EF4-FFF2-40B4-BE49-F238E27FC236}">
                <a16:creationId xmlns:a16="http://schemas.microsoft.com/office/drawing/2014/main" id="{520A47B7-26A6-4DB0-BBA6-F15E3D697116}"/>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Lst>
          </a:blip>
          <a:stretch>
            <a:fillRect/>
          </a:stretch>
        </p:blipFill>
        <p:spPr>
          <a:xfrm>
            <a:off x="485345" y="2882446"/>
            <a:ext cx="3530064" cy="3450884"/>
          </a:xfrm>
          <a:prstGeom prst="rect">
            <a:avLst/>
          </a:prstGeom>
        </p:spPr>
      </p:pic>
      <p:sp>
        <p:nvSpPr>
          <p:cNvPr id="8" name="TextBox 7">
            <a:extLst>
              <a:ext uri="{FF2B5EF4-FFF2-40B4-BE49-F238E27FC236}">
                <a16:creationId xmlns:a16="http://schemas.microsoft.com/office/drawing/2014/main" id="{E6BDDEEE-1764-4C6A-B586-7FE2FC4D0E4E}"/>
              </a:ext>
            </a:extLst>
          </p:cNvPr>
          <p:cNvSpPr txBox="1"/>
          <p:nvPr/>
        </p:nvSpPr>
        <p:spPr>
          <a:xfrm>
            <a:off x="452951" y="2513114"/>
            <a:ext cx="3562457" cy="369332"/>
          </a:xfrm>
          <a:prstGeom prst="rect">
            <a:avLst/>
          </a:prstGeom>
          <a:solidFill>
            <a:schemeClr val="accent1">
              <a:lumMod val="60000"/>
              <a:lumOff val="40000"/>
            </a:schemeClr>
          </a:solidFill>
        </p:spPr>
        <p:txBody>
          <a:bodyPr wrap="square">
            <a:spAutoFit/>
          </a:bodyPr>
          <a:lstStyle/>
          <a:p>
            <a:r>
              <a:rPr lang="en-US" dirty="0"/>
              <a:t>Auto Keras Accuracy score</a:t>
            </a:r>
          </a:p>
        </p:txBody>
      </p:sp>
      <p:pic>
        <p:nvPicPr>
          <p:cNvPr id="5" name="Picture 4">
            <a:extLst>
              <a:ext uri="{FF2B5EF4-FFF2-40B4-BE49-F238E27FC236}">
                <a16:creationId xmlns:a16="http://schemas.microsoft.com/office/drawing/2014/main" id="{D69B86AE-54E8-42FD-A9B3-5422049BE6D9}"/>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20000"/>
                    </a14:imgEffect>
                  </a14:imgLayer>
                </a14:imgProps>
              </a:ext>
            </a:extLst>
          </a:blip>
          <a:stretch>
            <a:fillRect/>
          </a:stretch>
        </p:blipFill>
        <p:spPr>
          <a:xfrm>
            <a:off x="4077252" y="2805956"/>
            <a:ext cx="3847547" cy="3638550"/>
          </a:xfrm>
          <a:prstGeom prst="rect">
            <a:avLst/>
          </a:prstGeom>
        </p:spPr>
      </p:pic>
      <p:sp>
        <p:nvSpPr>
          <p:cNvPr id="9" name="TextBox 8">
            <a:extLst>
              <a:ext uri="{FF2B5EF4-FFF2-40B4-BE49-F238E27FC236}">
                <a16:creationId xmlns:a16="http://schemas.microsoft.com/office/drawing/2014/main" id="{1D406968-6F4F-4A5B-87D0-CBD74A2A3212}"/>
              </a:ext>
            </a:extLst>
          </p:cNvPr>
          <p:cNvSpPr txBox="1"/>
          <p:nvPr/>
        </p:nvSpPr>
        <p:spPr>
          <a:xfrm>
            <a:off x="4015408" y="2513114"/>
            <a:ext cx="3909391" cy="338554"/>
          </a:xfrm>
          <a:prstGeom prst="rect">
            <a:avLst/>
          </a:prstGeom>
          <a:solidFill>
            <a:schemeClr val="accent1">
              <a:lumMod val="60000"/>
              <a:lumOff val="40000"/>
            </a:schemeClr>
          </a:solidFill>
        </p:spPr>
        <p:txBody>
          <a:bodyPr wrap="square">
            <a:spAutoFit/>
          </a:bodyPr>
          <a:lstStyle/>
          <a:p>
            <a:r>
              <a:rPr lang="en-US" sz="1600" dirty="0"/>
              <a:t>K neighbors Classifier  Accuracy score</a:t>
            </a:r>
          </a:p>
        </p:txBody>
      </p:sp>
      <p:pic>
        <p:nvPicPr>
          <p:cNvPr id="13" name="Picture 12">
            <a:extLst>
              <a:ext uri="{FF2B5EF4-FFF2-40B4-BE49-F238E27FC236}">
                <a16:creationId xmlns:a16="http://schemas.microsoft.com/office/drawing/2014/main" id="{E1E56319-5B86-493F-8E25-33ADFAFEF760}"/>
              </a:ext>
            </a:extLst>
          </p:cNvPr>
          <p:cNvPicPr>
            <a:picLocks noChangeAspect="1"/>
          </p:cNvPicPr>
          <p:nvPr/>
        </p:nvPicPr>
        <p:blipFill>
          <a:blip r:embed="rId6">
            <a:extLst>
              <a:ext uri="{BEBA8EAE-BF5A-486C-A8C5-ECC9F3942E4B}">
                <a14:imgProps xmlns:a14="http://schemas.microsoft.com/office/drawing/2010/main">
                  <a14:imgLayer r:embed="rId7">
                    <a14:imgEffect>
                      <a14:brightnessContrast bright="-20000" contrast="-20000"/>
                    </a14:imgEffect>
                  </a14:imgLayer>
                </a14:imgProps>
              </a:ext>
            </a:extLst>
          </a:blip>
          <a:stretch>
            <a:fillRect/>
          </a:stretch>
        </p:blipFill>
        <p:spPr>
          <a:xfrm>
            <a:off x="7924799" y="2851668"/>
            <a:ext cx="3684104" cy="3581400"/>
          </a:xfrm>
          <a:prstGeom prst="rect">
            <a:avLst/>
          </a:prstGeom>
        </p:spPr>
      </p:pic>
      <p:sp>
        <p:nvSpPr>
          <p:cNvPr id="14" name="TextBox 13">
            <a:extLst>
              <a:ext uri="{FF2B5EF4-FFF2-40B4-BE49-F238E27FC236}">
                <a16:creationId xmlns:a16="http://schemas.microsoft.com/office/drawing/2014/main" id="{4BFC1C94-1D7D-49AA-B366-98F28099368B}"/>
              </a:ext>
            </a:extLst>
          </p:cNvPr>
          <p:cNvSpPr txBox="1"/>
          <p:nvPr/>
        </p:nvSpPr>
        <p:spPr>
          <a:xfrm>
            <a:off x="7924799" y="2513114"/>
            <a:ext cx="3684105" cy="338554"/>
          </a:xfrm>
          <a:prstGeom prst="rect">
            <a:avLst/>
          </a:prstGeom>
          <a:solidFill>
            <a:schemeClr val="accent1">
              <a:lumMod val="60000"/>
              <a:lumOff val="40000"/>
            </a:schemeClr>
          </a:solidFill>
        </p:spPr>
        <p:txBody>
          <a:bodyPr wrap="square">
            <a:spAutoFit/>
          </a:bodyPr>
          <a:lstStyle/>
          <a:p>
            <a:r>
              <a:rPr lang="en-US" sz="1600" dirty="0"/>
              <a:t>Logistic Regression Accuracy score</a:t>
            </a:r>
          </a:p>
        </p:txBody>
      </p:sp>
    </p:spTree>
    <p:extLst>
      <p:ext uri="{BB962C8B-B14F-4D97-AF65-F5344CB8AC3E}">
        <p14:creationId xmlns:p14="http://schemas.microsoft.com/office/powerpoint/2010/main" val="41121750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Data Evaluation</a:t>
            </a:r>
            <a:br>
              <a:rPr lang="ko-KR" altLang="en-US" b="1" dirty="0">
                <a:solidFill>
                  <a:schemeClr val="tx1">
                    <a:lumMod val="75000"/>
                    <a:lumOff val="25000"/>
                  </a:schemeClr>
                </a:solidFill>
                <a:cs typeface="Arial" pitchFamily="34" charset="0"/>
              </a:rPr>
            </a:br>
            <a:endParaRPr lang="en-IN" dirty="0"/>
          </a:p>
        </p:txBody>
      </p:sp>
      <p:sp>
        <p:nvSpPr>
          <p:cNvPr id="5" name="TextBox 4">
            <a:extLst>
              <a:ext uri="{FF2B5EF4-FFF2-40B4-BE49-F238E27FC236}">
                <a16:creationId xmlns:a16="http://schemas.microsoft.com/office/drawing/2014/main" id="{6CBF5125-2D88-46D9-9C16-12EF810FB12C}"/>
              </a:ext>
            </a:extLst>
          </p:cNvPr>
          <p:cNvSpPr txBox="1"/>
          <p:nvPr/>
        </p:nvSpPr>
        <p:spPr>
          <a:xfrm>
            <a:off x="397566" y="1397246"/>
            <a:ext cx="11371102" cy="4801314"/>
          </a:xfrm>
          <a:prstGeom prst="rect">
            <a:avLst/>
          </a:prstGeom>
          <a:ln/>
        </p:spPr>
        <p:style>
          <a:lnRef idx="1">
            <a:schemeClr val="accent1"/>
          </a:lnRef>
          <a:fillRef idx="2">
            <a:schemeClr val="accent1"/>
          </a:fillRef>
          <a:effectRef idx="1">
            <a:schemeClr val="accent1"/>
          </a:effectRef>
          <a:fontRef idx="minor">
            <a:schemeClr val="dk1"/>
          </a:fontRef>
        </p:style>
        <p:txBody>
          <a:bodyPr wrap="square">
            <a:spAutoFit/>
          </a:bodyPr>
          <a:lstStyle/>
          <a:p>
            <a:r>
              <a:rPr lang="en-US" dirty="0"/>
              <a:t>ARIMA Modelling:</a:t>
            </a:r>
          </a:p>
          <a:p>
            <a:endParaRPr lang="en-US" dirty="0"/>
          </a:p>
          <a:p>
            <a:r>
              <a:rPr lang="en-US" b="1" dirty="0">
                <a:latin typeface="Calibri" panose="020F0502020204030204" pitchFamily="34" charset="0"/>
                <a:cs typeface="Calibri" panose="020F0502020204030204" pitchFamily="34" charset="0"/>
              </a:rPr>
              <a:t>Five ARIMA models are created using Moving Average as the Target variable because it would smoothen the curve for the close price of the HDFC stock price. When  a model for prediction functions in statistic Time series analysis is created,  a stationary statistic Time series for a higher prediction is required. </a:t>
            </a:r>
          </a:p>
          <a:p>
            <a:endParaRPr lang="en-US" b="1" dirty="0">
              <a:latin typeface="Calibri" panose="020F0502020204030204" pitchFamily="34" charset="0"/>
              <a:cs typeface="Calibri" panose="020F0502020204030204" pitchFamily="34" charset="0"/>
            </a:endParaRPr>
          </a:p>
          <a:p>
            <a:r>
              <a:rPr lang="en-US" b="1" dirty="0">
                <a:latin typeface="Calibri" panose="020F0502020204030204" pitchFamily="34" charset="0"/>
                <a:cs typeface="Calibri" panose="020F0502020204030204" pitchFamily="34" charset="0"/>
              </a:rPr>
              <a:t>ADF (Augmented Dickey-Fuller) test is a statistical significance test which means the test will end up in hypothesis tests with null and alternative hypotheses. As a result, we will have a p-value from that we will have to be compelled to create inferences regarding the Time series, whether or not it is stationary or not.</a:t>
            </a:r>
          </a:p>
          <a:p>
            <a:endParaRPr lang="en-US" b="1" dirty="0">
              <a:latin typeface="Calibri" panose="020F0502020204030204" pitchFamily="34" charset="0"/>
              <a:cs typeface="Calibri" panose="020F0502020204030204" pitchFamily="34" charset="0"/>
            </a:endParaRPr>
          </a:p>
          <a:p>
            <a:r>
              <a:rPr lang="en-US" b="1" dirty="0">
                <a:latin typeface="Calibri" panose="020F0502020204030204" pitchFamily="34" charset="0"/>
                <a:cs typeface="Calibri" panose="020F0502020204030204" pitchFamily="34" charset="0"/>
              </a:rPr>
              <a:t>To perform the ADF test in any statistic package, the stats model provides the implementation operation adfuller (). Function adfuller () provides the subsequent data particularly p-value, Value of the test statistic, Number of lags for testing consideration, and critical values.</a:t>
            </a:r>
          </a:p>
          <a:p>
            <a:endParaRPr lang="en-US" b="1" dirty="0">
              <a:latin typeface="Calibri" panose="020F0502020204030204" pitchFamily="34" charset="0"/>
              <a:cs typeface="Calibri" panose="020F0502020204030204" pitchFamily="34" charset="0"/>
            </a:endParaRPr>
          </a:p>
          <a:p>
            <a:r>
              <a:rPr lang="en-US" b="1" dirty="0">
                <a:latin typeface="Calibri" panose="020F0502020204030204" pitchFamily="34" charset="0"/>
                <a:cs typeface="Calibri" panose="020F0502020204030204" pitchFamily="34" charset="0"/>
              </a:rPr>
              <a:t>if the results of the ADF test are bigger than 0.05 then we were required to fail to reject Null Hypothesis H0 and are available to reasoning that point Series is not Stationary. If the results of the ADF test would are lesser than 0.05 then we were required to reject Null Hypothesis H0 and are available to reasoning that Time Series data is Stationary.</a:t>
            </a:r>
          </a:p>
        </p:txBody>
      </p:sp>
    </p:spTree>
    <p:extLst>
      <p:ext uri="{BB962C8B-B14F-4D97-AF65-F5344CB8AC3E}">
        <p14:creationId xmlns:p14="http://schemas.microsoft.com/office/powerpoint/2010/main" val="17831620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Data Evaluation</a:t>
            </a:r>
            <a:br>
              <a:rPr lang="ko-KR" altLang="en-US" b="1" dirty="0">
                <a:solidFill>
                  <a:schemeClr val="tx1">
                    <a:lumMod val="75000"/>
                    <a:lumOff val="25000"/>
                  </a:schemeClr>
                </a:solidFill>
                <a:cs typeface="Arial" pitchFamily="34" charset="0"/>
              </a:rPr>
            </a:br>
            <a:endParaRPr lang="en-IN" dirty="0"/>
          </a:p>
        </p:txBody>
      </p:sp>
      <p:sp>
        <p:nvSpPr>
          <p:cNvPr id="5" name="TextBox 4">
            <a:extLst>
              <a:ext uri="{FF2B5EF4-FFF2-40B4-BE49-F238E27FC236}">
                <a16:creationId xmlns:a16="http://schemas.microsoft.com/office/drawing/2014/main" id="{6CBF5125-2D88-46D9-9C16-12EF810FB12C}"/>
              </a:ext>
            </a:extLst>
          </p:cNvPr>
          <p:cNvSpPr txBox="1"/>
          <p:nvPr/>
        </p:nvSpPr>
        <p:spPr>
          <a:xfrm>
            <a:off x="397566" y="1397246"/>
            <a:ext cx="11371102" cy="2308324"/>
          </a:xfrm>
          <a:prstGeom prst="rect">
            <a:avLst/>
          </a:prstGeom>
          <a:ln/>
        </p:spPr>
        <p:style>
          <a:lnRef idx="1">
            <a:schemeClr val="accent1"/>
          </a:lnRef>
          <a:fillRef idx="2">
            <a:schemeClr val="accent1"/>
          </a:fillRef>
          <a:effectRef idx="1">
            <a:schemeClr val="accent1"/>
          </a:effectRef>
          <a:fontRef idx="minor">
            <a:schemeClr val="dk1"/>
          </a:fontRef>
        </p:style>
        <p:txBody>
          <a:bodyPr wrap="square">
            <a:spAutoFit/>
          </a:bodyPr>
          <a:lstStyle/>
          <a:p>
            <a:r>
              <a:rPr lang="en-IN" dirty="0">
                <a:latin typeface="Times New Roman" panose="02020603050405020304" pitchFamily="18" charset="0"/>
                <a:ea typeface="Times New Roman" panose="02020603050405020304" pitchFamily="18" charset="0"/>
              </a:rPr>
              <a:t>D</a:t>
            </a:r>
            <a:r>
              <a:rPr lang="en-IN" sz="1800" dirty="0">
                <a:effectLst/>
                <a:latin typeface="Times New Roman" panose="02020603050405020304" pitchFamily="18" charset="0"/>
                <a:ea typeface="Times New Roman" panose="02020603050405020304" pitchFamily="18" charset="0"/>
              </a:rPr>
              <a:t>ifferent Regression Models are built using each of the Machine Learning and Deep Learning algorithms to work out the Accuracy in predicting the expected close price of the HDFC stock that is that the Target or dependent variable for the Modelling Algorithms. </a:t>
            </a:r>
          </a:p>
          <a:p>
            <a:endParaRPr lang="en-IN" dirty="0">
              <a:latin typeface="Times New Roman" panose="02020603050405020304" pitchFamily="18" charset="0"/>
              <a:ea typeface="Times New Roman" panose="02020603050405020304" pitchFamily="18" charset="0"/>
            </a:endParaRPr>
          </a:p>
          <a:p>
            <a:r>
              <a:rPr lang="en-IN" sz="1800" dirty="0">
                <a:effectLst/>
                <a:latin typeface="Times New Roman" panose="02020603050405020304" pitchFamily="18" charset="0"/>
                <a:ea typeface="Times New Roman" panose="02020603050405020304" pitchFamily="18" charset="0"/>
              </a:rPr>
              <a:t>The metrics that is required to be verified for the accuracy of predictions in the case of regression Modelling are Mean Absolute Error (MAE), Mean square Error (MSE), Root Mean square Error (RMSE), Median Absolute Error (MAE), Mean Absolute Percentage Error (MAPE).</a:t>
            </a:r>
            <a:endParaRPr lang="en-US" sz="1800" dirty="0">
              <a:effectLst/>
              <a:latin typeface="Times New Roman" panose="02020603050405020304" pitchFamily="18" charset="0"/>
              <a:ea typeface="Times New Roman" panose="02020603050405020304" pitchFamily="18" charset="0"/>
            </a:endParaRPr>
          </a:p>
          <a:p>
            <a:endParaRPr lang="en-US" b="1" dirty="0">
              <a:latin typeface="Calibri" panose="020F0502020204030204" pitchFamily="34" charset="0"/>
              <a:cs typeface="Calibri" panose="020F0502020204030204" pitchFamily="34" charset="0"/>
            </a:endParaRPr>
          </a:p>
        </p:txBody>
      </p:sp>
      <p:pic>
        <p:nvPicPr>
          <p:cNvPr id="2050" name="Picture 2" descr="A Comprehensive Guide To Loss Functions — Part 1 : Regression | by Rohan  Hirekerur | Analytics Vidhya | Medium">
            <a:extLst>
              <a:ext uri="{FF2B5EF4-FFF2-40B4-BE49-F238E27FC236}">
                <a16:creationId xmlns:a16="http://schemas.microsoft.com/office/drawing/2014/main" id="{732D39CC-CEED-4235-BFF7-48E4F0AF9104}"/>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397566" y="3855288"/>
            <a:ext cx="3619500" cy="126682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Tutorial: Understanding Linear Regression and Regression Error Metrics">
            <a:extLst>
              <a:ext uri="{FF2B5EF4-FFF2-40B4-BE49-F238E27FC236}">
                <a16:creationId xmlns:a16="http://schemas.microsoft.com/office/drawing/2014/main" id="{23663388-FA7E-4A61-BADE-192F7A363EC9}"/>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4017066" y="3834679"/>
            <a:ext cx="3381375" cy="135255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Performance measures: RMSE and MAE - The Data Scientist">
            <a:extLst>
              <a:ext uri="{FF2B5EF4-FFF2-40B4-BE49-F238E27FC236}">
                <a16:creationId xmlns:a16="http://schemas.microsoft.com/office/drawing/2014/main" id="{4EB5C917-3FA5-4009-91DB-3320D8EC92E5}"/>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rightnessContrast bright="-20000"/>
                    </a14:imgEffect>
                  </a14:imgLayer>
                </a14:imgProps>
              </a:ext>
              <a:ext uri="{28A0092B-C50C-407E-A947-70E740481C1C}">
                <a14:useLocalDpi xmlns:a14="http://schemas.microsoft.com/office/drawing/2010/main" val="0"/>
              </a:ext>
            </a:extLst>
          </a:blip>
          <a:srcRect/>
          <a:stretch>
            <a:fillRect/>
          </a:stretch>
        </p:blipFill>
        <p:spPr bwMode="auto">
          <a:xfrm>
            <a:off x="7398441" y="3920405"/>
            <a:ext cx="3114675" cy="1266824"/>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Tutorial: Understanding Linear Regression and Regression Error Metrics">
            <a:extLst>
              <a:ext uri="{FF2B5EF4-FFF2-40B4-BE49-F238E27FC236}">
                <a16:creationId xmlns:a16="http://schemas.microsoft.com/office/drawing/2014/main" id="{1C8FEA55-86C8-4F6A-AF00-5880C1FBEBBB}"/>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rightnessContrast bright="-20000"/>
                    </a14:imgEffect>
                  </a14:imgLayer>
                </a14:imgProps>
              </a:ext>
              <a:ext uri="{28A0092B-C50C-407E-A947-70E740481C1C}">
                <a14:useLocalDpi xmlns:a14="http://schemas.microsoft.com/office/drawing/2010/main" val="0"/>
              </a:ext>
            </a:extLst>
          </a:blip>
          <a:srcRect/>
          <a:stretch>
            <a:fillRect/>
          </a:stretch>
        </p:blipFill>
        <p:spPr bwMode="auto">
          <a:xfrm>
            <a:off x="421378" y="5122113"/>
            <a:ext cx="3859676" cy="1266825"/>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Median absolute error - Machine Learning for Developers [Book]">
            <a:extLst>
              <a:ext uri="{FF2B5EF4-FFF2-40B4-BE49-F238E27FC236}">
                <a16:creationId xmlns:a16="http://schemas.microsoft.com/office/drawing/2014/main" id="{8A7A442B-873C-4E96-B941-549544F56774}"/>
              </a:ext>
            </a:extLst>
          </p:cNvPr>
          <p:cNvPicPr>
            <a:picLocks noChangeAspect="1" noChangeArrowheads="1"/>
          </p:cNvPicPr>
          <p:nvPr/>
        </p:nvPicPr>
        <p:blipFill>
          <a:blip r:embed="rId10">
            <a:extLst>
              <a:ext uri="{BEBA8EAE-BF5A-486C-A8C5-ECC9F3942E4B}">
                <a14:imgProps xmlns:a14="http://schemas.microsoft.com/office/drawing/2010/main">
                  <a14:imgLayer r:embed="rId11">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4281054" y="5201695"/>
            <a:ext cx="6232061" cy="11623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21456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Agenda</a:t>
            </a:r>
            <a:br>
              <a:rPr lang="ko-KR" altLang="en-US" b="1" dirty="0">
                <a:solidFill>
                  <a:schemeClr val="tx1">
                    <a:lumMod val="75000"/>
                    <a:lumOff val="25000"/>
                  </a:schemeClr>
                </a:solidFill>
                <a:cs typeface="Arial" pitchFamily="34" charset="0"/>
              </a:rPr>
            </a:br>
            <a:endParaRPr lang="en-IN" dirty="0"/>
          </a:p>
        </p:txBody>
      </p:sp>
      <p:pic>
        <p:nvPicPr>
          <p:cNvPr id="8" name="Picture 7">
            <a:extLst>
              <a:ext uri="{FF2B5EF4-FFF2-40B4-BE49-F238E27FC236}">
                <a16:creationId xmlns:a16="http://schemas.microsoft.com/office/drawing/2014/main" id="{2CEE1706-23AA-4729-A4AB-BA8181CFFD73}"/>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95402" y="1439334"/>
            <a:ext cx="3874816" cy="4622454"/>
          </a:xfrm>
          <a:prstGeom prst="rect">
            <a:avLst/>
          </a:prstGeom>
        </p:spPr>
      </p:pic>
      <p:pic>
        <p:nvPicPr>
          <p:cNvPr id="74" name="Picture 73">
            <a:extLst>
              <a:ext uri="{FF2B5EF4-FFF2-40B4-BE49-F238E27FC236}">
                <a16:creationId xmlns:a16="http://schemas.microsoft.com/office/drawing/2014/main" id="{694F7A45-2C4A-46BA-BDB4-B3B385911E17}"/>
              </a:ext>
            </a:extLst>
          </p:cNvPr>
          <p:cNvPicPr>
            <a:picLocks noChangeAspect="1"/>
          </p:cNvPicPr>
          <p:nvPr/>
        </p:nvPicPr>
        <p:blipFill>
          <a:blip r:embed="rId4"/>
          <a:stretch>
            <a:fillRect/>
          </a:stretch>
        </p:blipFill>
        <p:spPr>
          <a:xfrm>
            <a:off x="4994857" y="1439334"/>
            <a:ext cx="6053853" cy="4656236"/>
          </a:xfrm>
          <a:prstGeom prst="rect">
            <a:avLst/>
          </a:prstGeom>
        </p:spPr>
      </p:pic>
      <p:sp>
        <p:nvSpPr>
          <p:cNvPr id="75" name="object 30">
            <a:extLst>
              <a:ext uri="{FF2B5EF4-FFF2-40B4-BE49-F238E27FC236}">
                <a16:creationId xmlns:a16="http://schemas.microsoft.com/office/drawing/2014/main" id="{E334CA8B-BF3D-4D54-B81A-157BB7D9CB22}"/>
              </a:ext>
            </a:extLst>
          </p:cNvPr>
          <p:cNvSpPr txBox="1"/>
          <p:nvPr/>
        </p:nvSpPr>
        <p:spPr>
          <a:xfrm>
            <a:off x="6303379" y="1489322"/>
            <a:ext cx="4345863" cy="4333943"/>
          </a:xfrm>
          <a:prstGeom prst="rect">
            <a:avLst/>
          </a:prstGeom>
        </p:spPr>
        <p:txBody>
          <a:bodyPr vert="horz" wrap="square" lIns="0" tIns="12065" rIns="0" bIns="0" rtlCol="0">
            <a:spAutoFit/>
          </a:bodyPr>
          <a:lstStyle/>
          <a:p>
            <a:pPr marL="12700">
              <a:lnSpc>
                <a:spcPct val="100000"/>
              </a:lnSpc>
              <a:spcBef>
                <a:spcPts val="95"/>
              </a:spcBef>
            </a:pPr>
            <a:r>
              <a:rPr lang="en-US" sz="2800" spc="-15" dirty="0">
                <a:solidFill>
                  <a:srgbClr val="FFFFFF"/>
                </a:solidFill>
                <a:latin typeface="Calibri"/>
                <a:cs typeface="Calibri"/>
              </a:rPr>
              <a:t>	</a:t>
            </a:r>
            <a:r>
              <a:rPr sz="2800" spc="-15" dirty="0">
                <a:solidFill>
                  <a:srgbClr val="FFFFFF"/>
                </a:solidFill>
                <a:latin typeface="Calibri"/>
                <a:cs typeface="Calibri"/>
              </a:rPr>
              <a:t>Introduction</a:t>
            </a:r>
            <a:endParaRPr lang="en-US" sz="2800" dirty="0">
              <a:latin typeface="Calibri"/>
              <a:cs typeface="Calibri"/>
            </a:endParaRPr>
          </a:p>
          <a:p>
            <a:pPr marL="715010" marR="5080" indent="-249554">
              <a:lnSpc>
                <a:spcPct val="176300"/>
              </a:lnSpc>
            </a:pPr>
            <a:r>
              <a:rPr lang="en-US" sz="2800" spc="-15" dirty="0">
                <a:solidFill>
                  <a:srgbClr val="FFFFFF"/>
                </a:solidFill>
                <a:latin typeface="Calibri"/>
                <a:cs typeface="Calibri"/>
              </a:rPr>
              <a:t>	Problem</a:t>
            </a:r>
            <a:r>
              <a:rPr lang="en-US" sz="2800" spc="10" dirty="0">
                <a:solidFill>
                  <a:srgbClr val="FFFFFF"/>
                </a:solidFill>
                <a:latin typeface="Calibri"/>
                <a:cs typeface="Calibri"/>
              </a:rPr>
              <a:t> </a:t>
            </a:r>
            <a:r>
              <a:rPr lang="en-US" sz="2800" spc="-15" dirty="0">
                <a:solidFill>
                  <a:srgbClr val="FFFFFF"/>
                </a:solidFill>
                <a:latin typeface="Calibri"/>
                <a:cs typeface="Calibri"/>
              </a:rPr>
              <a:t>Statement </a:t>
            </a:r>
            <a:r>
              <a:rPr lang="en-US" sz="2800" spc="-10" dirty="0">
                <a:solidFill>
                  <a:srgbClr val="FFFFFF"/>
                </a:solidFill>
                <a:latin typeface="Calibri"/>
                <a:cs typeface="Calibri"/>
              </a:rPr>
              <a:t> </a:t>
            </a:r>
            <a:r>
              <a:rPr lang="en-US" sz="2800" spc="-35" dirty="0">
                <a:solidFill>
                  <a:srgbClr val="FFFFFF"/>
                </a:solidFill>
                <a:latin typeface="Calibri"/>
                <a:cs typeface="Calibri"/>
              </a:rPr>
              <a:t>Technical</a:t>
            </a:r>
            <a:r>
              <a:rPr lang="en-US" sz="2800" spc="-5" dirty="0">
                <a:solidFill>
                  <a:srgbClr val="FFFFFF"/>
                </a:solidFill>
                <a:latin typeface="Calibri"/>
                <a:cs typeface="Calibri"/>
              </a:rPr>
              <a:t> </a:t>
            </a:r>
            <a:r>
              <a:rPr lang="en-US" sz="2800" spc="-10" dirty="0">
                <a:solidFill>
                  <a:srgbClr val="FFFFFF"/>
                </a:solidFill>
                <a:latin typeface="Calibri"/>
                <a:cs typeface="Calibri"/>
              </a:rPr>
              <a:t>Solution</a:t>
            </a:r>
            <a:r>
              <a:rPr lang="en-US" sz="2800" spc="15" dirty="0">
                <a:solidFill>
                  <a:srgbClr val="FFFFFF"/>
                </a:solidFill>
                <a:latin typeface="Calibri"/>
                <a:cs typeface="Calibri"/>
              </a:rPr>
              <a:t> </a:t>
            </a:r>
            <a:r>
              <a:rPr lang="en-US" sz="2800" spc="-10" dirty="0">
                <a:solidFill>
                  <a:srgbClr val="FFFFFF"/>
                </a:solidFill>
                <a:latin typeface="Calibri"/>
                <a:cs typeface="Calibri"/>
              </a:rPr>
              <a:t>Design</a:t>
            </a:r>
            <a:endParaRPr lang="en-US" sz="2800" dirty="0">
              <a:latin typeface="Calibri"/>
              <a:cs typeface="Calibri"/>
            </a:endParaRPr>
          </a:p>
          <a:p>
            <a:pPr marL="466090" marR="231140" indent="248920">
              <a:lnSpc>
                <a:spcPct val="176200"/>
              </a:lnSpc>
              <a:spcBef>
                <a:spcPts val="5"/>
              </a:spcBef>
            </a:pPr>
            <a:r>
              <a:rPr lang="en-US" sz="2800" spc="-15" dirty="0">
                <a:solidFill>
                  <a:srgbClr val="FFFFFF"/>
                </a:solidFill>
                <a:latin typeface="Calibri"/>
                <a:cs typeface="Calibri"/>
              </a:rPr>
              <a:t>Framework </a:t>
            </a:r>
            <a:r>
              <a:rPr lang="en-US" sz="2800" spc="-5" dirty="0">
                <a:solidFill>
                  <a:srgbClr val="FFFFFF"/>
                </a:solidFill>
                <a:latin typeface="Calibri"/>
                <a:cs typeface="Calibri"/>
              </a:rPr>
              <a:t>– </a:t>
            </a:r>
            <a:r>
              <a:rPr lang="en-US" sz="2800" spc="-10" dirty="0">
                <a:solidFill>
                  <a:srgbClr val="FFFFFF"/>
                </a:solidFill>
                <a:latin typeface="Calibri"/>
                <a:cs typeface="Calibri"/>
              </a:rPr>
              <a:t>CRISP-DM </a:t>
            </a:r>
            <a:r>
              <a:rPr lang="en-US" sz="2800" spc="-620" dirty="0">
                <a:solidFill>
                  <a:srgbClr val="FFFFFF"/>
                </a:solidFill>
                <a:latin typeface="Calibri"/>
                <a:cs typeface="Calibri"/>
              </a:rPr>
              <a:t> </a:t>
            </a:r>
            <a:endParaRPr lang="en-US" sz="2800" dirty="0">
              <a:latin typeface="Calibri"/>
              <a:cs typeface="Calibri"/>
            </a:endParaRPr>
          </a:p>
          <a:p>
            <a:r>
              <a:rPr lang="en-US" sz="2800" spc="-5" dirty="0">
                <a:solidFill>
                  <a:srgbClr val="FFFFFF"/>
                </a:solidFill>
                <a:latin typeface="Calibri"/>
                <a:cs typeface="Calibri"/>
              </a:rPr>
              <a:t>        Analysis</a:t>
            </a:r>
            <a:endParaRPr lang="en-US" sz="2800" dirty="0">
              <a:latin typeface="Calibri"/>
              <a:cs typeface="Calibri"/>
            </a:endParaRPr>
          </a:p>
          <a:p>
            <a:pPr>
              <a:lnSpc>
                <a:spcPct val="100000"/>
              </a:lnSpc>
            </a:pPr>
            <a:endParaRPr lang="en-US" sz="2100" dirty="0">
              <a:latin typeface="Calibri"/>
              <a:cs typeface="Calibri"/>
            </a:endParaRPr>
          </a:p>
          <a:p>
            <a:pPr marL="12700"/>
            <a:r>
              <a:rPr lang="en-US" sz="2800" spc="-5" dirty="0">
                <a:solidFill>
                  <a:srgbClr val="FFFFFF"/>
                </a:solidFill>
                <a:latin typeface="Calibri"/>
                <a:cs typeface="Calibri"/>
              </a:rPr>
              <a:t>      Future Scope</a:t>
            </a:r>
            <a:endParaRPr lang="en-US" sz="2800" dirty="0">
              <a:latin typeface="Calibri"/>
              <a:cs typeface="Calibri"/>
            </a:endParaRPr>
          </a:p>
          <a:p>
            <a:pPr marL="12700">
              <a:lnSpc>
                <a:spcPct val="100000"/>
              </a:lnSpc>
            </a:pPr>
            <a:endParaRPr lang="en-US" sz="2800" dirty="0">
              <a:latin typeface="Calibri"/>
              <a:cs typeface="Calibri"/>
            </a:endParaRPr>
          </a:p>
        </p:txBody>
      </p:sp>
    </p:spTree>
    <p:extLst>
      <p:ext uri="{BB962C8B-B14F-4D97-AF65-F5344CB8AC3E}">
        <p14:creationId xmlns:p14="http://schemas.microsoft.com/office/powerpoint/2010/main" val="27944308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Data Evaluation</a:t>
            </a:r>
            <a:br>
              <a:rPr lang="ko-KR" altLang="en-US" b="1" dirty="0">
                <a:solidFill>
                  <a:schemeClr val="tx1">
                    <a:lumMod val="75000"/>
                    <a:lumOff val="25000"/>
                  </a:schemeClr>
                </a:solidFill>
                <a:cs typeface="Arial" pitchFamily="34" charset="0"/>
              </a:rPr>
            </a:br>
            <a:endParaRPr lang="en-IN" dirty="0"/>
          </a:p>
        </p:txBody>
      </p:sp>
      <p:pic>
        <p:nvPicPr>
          <p:cNvPr id="5" name="Picture 4">
            <a:extLst>
              <a:ext uri="{FF2B5EF4-FFF2-40B4-BE49-F238E27FC236}">
                <a16:creationId xmlns:a16="http://schemas.microsoft.com/office/drawing/2014/main" id="{7ECB0A9C-406C-4BB2-A886-DC2E5E8EDB86}"/>
              </a:ext>
            </a:extLst>
          </p:cNvPr>
          <p:cNvPicPr>
            <a:picLocks noChangeAspect="1"/>
          </p:cNvPicPr>
          <p:nvPr/>
        </p:nvPicPr>
        <p:blipFill>
          <a:blip r:embed="rId2"/>
          <a:stretch>
            <a:fillRect/>
          </a:stretch>
        </p:blipFill>
        <p:spPr>
          <a:xfrm>
            <a:off x="250548" y="1049867"/>
            <a:ext cx="9648825" cy="5822189"/>
          </a:xfrm>
          <a:prstGeom prst="rect">
            <a:avLst/>
          </a:prstGeom>
        </p:spPr>
      </p:pic>
    </p:spTree>
    <p:extLst>
      <p:ext uri="{BB962C8B-B14F-4D97-AF65-F5344CB8AC3E}">
        <p14:creationId xmlns:p14="http://schemas.microsoft.com/office/powerpoint/2010/main" val="2497879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Data Evaluation</a:t>
            </a:r>
            <a:br>
              <a:rPr lang="ko-KR" altLang="en-US" b="1" dirty="0">
                <a:solidFill>
                  <a:schemeClr val="tx1">
                    <a:lumMod val="75000"/>
                    <a:lumOff val="25000"/>
                  </a:schemeClr>
                </a:solidFill>
                <a:cs typeface="Arial" pitchFamily="34" charset="0"/>
              </a:rPr>
            </a:br>
            <a:endParaRPr lang="en-IN" dirty="0"/>
          </a:p>
        </p:txBody>
      </p:sp>
      <p:pic>
        <p:nvPicPr>
          <p:cNvPr id="3" name="Picture 2">
            <a:extLst>
              <a:ext uri="{FF2B5EF4-FFF2-40B4-BE49-F238E27FC236}">
                <a16:creationId xmlns:a16="http://schemas.microsoft.com/office/drawing/2014/main" id="{099EE629-C35D-4C7A-ACD2-3F4315894AAA}"/>
              </a:ext>
            </a:extLst>
          </p:cNvPr>
          <p:cNvPicPr>
            <a:picLocks noChangeAspect="1"/>
          </p:cNvPicPr>
          <p:nvPr/>
        </p:nvPicPr>
        <p:blipFill>
          <a:blip r:embed="rId2"/>
          <a:stretch>
            <a:fillRect/>
          </a:stretch>
        </p:blipFill>
        <p:spPr>
          <a:xfrm>
            <a:off x="410816" y="1119073"/>
            <a:ext cx="9687340" cy="5581628"/>
          </a:xfrm>
          <a:prstGeom prst="rect">
            <a:avLst/>
          </a:prstGeom>
        </p:spPr>
      </p:pic>
    </p:spTree>
    <p:extLst>
      <p:ext uri="{BB962C8B-B14F-4D97-AF65-F5344CB8AC3E}">
        <p14:creationId xmlns:p14="http://schemas.microsoft.com/office/powerpoint/2010/main" val="26990187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Deployment</a:t>
            </a:r>
            <a:br>
              <a:rPr lang="ko-KR" altLang="en-US" b="1" dirty="0">
                <a:solidFill>
                  <a:schemeClr val="tx1">
                    <a:lumMod val="75000"/>
                    <a:lumOff val="25000"/>
                  </a:schemeClr>
                </a:solidFill>
                <a:cs typeface="Arial" pitchFamily="34" charset="0"/>
              </a:rPr>
            </a:br>
            <a:endParaRPr lang="en-IN" dirty="0"/>
          </a:p>
        </p:txBody>
      </p:sp>
      <p:sp>
        <p:nvSpPr>
          <p:cNvPr id="10" name="TextBox 9">
            <a:extLst>
              <a:ext uri="{FF2B5EF4-FFF2-40B4-BE49-F238E27FC236}">
                <a16:creationId xmlns:a16="http://schemas.microsoft.com/office/drawing/2014/main" id="{7C1DB7FC-8779-4F31-8184-1B86FB7CA63A}"/>
              </a:ext>
            </a:extLst>
          </p:cNvPr>
          <p:cNvSpPr txBox="1"/>
          <p:nvPr/>
        </p:nvSpPr>
        <p:spPr>
          <a:xfrm>
            <a:off x="235529" y="1482436"/>
            <a:ext cx="5985161" cy="385362"/>
          </a:xfrm>
          <a:prstGeom prst="rect">
            <a:avLst/>
          </a:prstGeom>
          <a:solidFill>
            <a:srgbClr val="FFFF00"/>
          </a:solidFill>
          <a:ln>
            <a:solidFill>
              <a:schemeClr val="accent1">
                <a:lumMod val="60000"/>
                <a:lumOff val="40000"/>
              </a:schemeClr>
            </a:solidFill>
          </a:ln>
        </p:spPr>
        <p:txBody>
          <a:bodyPr wrap="square">
            <a:spAutoFit/>
          </a:bodyPr>
          <a:lstStyle/>
          <a:p>
            <a:pPr marL="228600">
              <a:lnSpc>
                <a:spcPct val="115000"/>
              </a:lnSpc>
              <a:spcBef>
                <a:spcPts val="1000"/>
              </a:spcBef>
              <a:spcAft>
                <a:spcPts val="0"/>
              </a:spcAft>
            </a:pPr>
            <a:r>
              <a:rPr lang="en-US" sz="1800" b="1" dirty="0">
                <a:effectLst/>
                <a:latin typeface="Times New Roman" panose="02020603050405020304" pitchFamily="18" charset="0"/>
                <a:ea typeface="Times New Roman" panose="02020603050405020304" pitchFamily="18" charset="0"/>
              </a:rPr>
              <a:t>SMA EMA T Test Metrics:</a:t>
            </a:r>
            <a:endParaRPr lang="en-US" sz="2000" b="1" dirty="0">
              <a:effectLst/>
              <a:latin typeface="Times New Roman" panose="02020603050405020304" pitchFamily="18" charset="0"/>
              <a:ea typeface="Times New Roman" panose="02020603050405020304" pitchFamily="18" charset="0"/>
            </a:endParaRPr>
          </a:p>
        </p:txBody>
      </p:sp>
      <p:graphicFrame>
        <p:nvGraphicFramePr>
          <p:cNvPr id="3" name="Table 2">
            <a:extLst>
              <a:ext uri="{FF2B5EF4-FFF2-40B4-BE49-F238E27FC236}">
                <a16:creationId xmlns:a16="http://schemas.microsoft.com/office/drawing/2014/main" id="{88A536F3-D2F4-4034-AF06-A3AF5421E088}"/>
              </a:ext>
            </a:extLst>
          </p:cNvPr>
          <p:cNvGraphicFramePr>
            <a:graphicFrameLocks noGrp="1"/>
          </p:cNvGraphicFramePr>
          <p:nvPr>
            <p:extLst>
              <p:ext uri="{D42A27DB-BD31-4B8C-83A1-F6EECF244321}">
                <p14:modId xmlns:p14="http://schemas.microsoft.com/office/powerpoint/2010/main" val="136238629"/>
              </p:ext>
            </p:extLst>
          </p:nvPr>
        </p:nvGraphicFramePr>
        <p:xfrm>
          <a:off x="235530" y="1874023"/>
          <a:ext cx="6857996" cy="4333932"/>
        </p:xfrm>
        <a:graphic>
          <a:graphicData uri="http://schemas.openxmlformats.org/drawingml/2006/table">
            <a:tbl>
              <a:tblPr firstRow="1" firstCol="1" bandRow="1">
                <a:tableStyleId>{5C22544A-7EE6-4342-B048-85BDC9FD1C3A}</a:tableStyleId>
              </a:tblPr>
              <a:tblGrid>
                <a:gridCol w="1110691">
                  <a:extLst>
                    <a:ext uri="{9D8B030D-6E8A-4147-A177-3AD203B41FA5}">
                      <a16:colId xmlns:a16="http://schemas.microsoft.com/office/drawing/2014/main" val="903103585"/>
                    </a:ext>
                  </a:extLst>
                </a:gridCol>
                <a:gridCol w="1304541">
                  <a:extLst>
                    <a:ext uri="{9D8B030D-6E8A-4147-A177-3AD203B41FA5}">
                      <a16:colId xmlns:a16="http://schemas.microsoft.com/office/drawing/2014/main" val="3813757299"/>
                    </a:ext>
                  </a:extLst>
                </a:gridCol>
                <a:gridCol w="1110691">
                  <a:extLst>
                    <a:ext uri="{9D8B030D-6E8A-4147-A177-3AD203B41FA5}">
                      <a16:colId xmlns:a16="http://schemas.microsoft.com/office/drawing/2014/main" val="949340661"/>
                    </a:ext>
                  </a:extLst>
                </a:gridCol>
                <a:gridCol w="1110691">
                  <a:extLst>
                    <a:ext uri="{9D8B030D-6E8A-4147-A177-3AD203B41FA5}">
                      <a16:colId xmlns:a16="http://schemas.microsoft.com/office/drawing/2014/main" val="823203618"/>
                    </a:ext>
                  </a:extLst>
                </a:gridCol>
                <a:gridCol w="1110691">
                  <a:extLst>
                    <a:ext uri="{9D8B030D-6E8A-4147-A177-3AD203B41FA5}">
                      <a16:colId xmlns:a16="http://schemas.microsoft.com/office/drawing/2014/main" val="2409749551"/>
                    </a:ext>
                  </a:extLst>
                </a:gridCol>
                <a:gridCol w="1110691">
                  <a:extLst>
                    <a:ext uri="{9D8B030D-6E8A-4147-A177-3AD203B41FA5}">
                      <a16:colId xmlns:a16="http://schemas.microsoft.com/office/drawing/2014/main" val="747048149"/>
                    </a:ext>
                  </a:extLst>
                </a:gridCol>
              </a:tblGrid>
              <a:tr h="404534">
                <a:tc>
                  <a:txBody>
                    <a:bodyPr/>
                    <a:lstStyle/>
                    <a:p>
                      <a:pPr marL="0" marR="0">
                        <a:lnSpc>
                          <a:spcPct val="150000"/>
                        </a:lnSpc>
                        <a:spcBef>
                          <a:spcPts val="0"/>
                        </a:spcBef>
                        <a:spcAft>
                          <a:spcPts val="0"/>
                        </a:spcAft>
                      </a:pPr>
                      <a:r>
                        <a:rPr lang="en-US" sz="1000">
                          <a:effectLst/>
                        </a:rPr>
                        <a:t>SERIAL NUMBERS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nSpc>
                          <a:spcPct val="150000"/>
                        </a:lnSpc>
                        <a:spcBef>
                          <a:spcPts val="0"/>
                        </a:spcBef>
                        <a:spcAft>
                          <a:spcPts val="0"/>
                        </a:spcAft>
                      </a:pPr>
                      <a:r>
                        <a:rPr lang="en-US" sz="1000">
                          <a:effectLst/>
                        </a:rPr>
                        <a:t>DESCRIPTIONS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nSpc>
                          <a:spcPct val="150000"/>
                        </a:lnSpc>
                        <a:spcBef>
                          <a:spcPts val="0"/>
                        </a:spcBef>
                        <a:spcAft>
                          <a:spcPts val="0"/>
                        </a:spcAft>
                      </a:pPr>
                      <a:r>
                        <a:rPr lang="en-US" sz="1000">
                          <a:effectLst/>
                        </a:rPr>
                        <a:t>TOTAL</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nSpc>
                          <a:spcPct val="150000"/>
                        </a:lnSpc>
                        <a:spcBef>
                          <a:spcPts val="0"/>
                        </a:spcBef>
                        <a:spcAft>
                          <a:spcPts val="0"/>
                        </a:spcAft>
                      </a:pPr>
                      <a:r>
                        <a:rPr lang="en-US" sz="1000">
                          <a:effectLst/>
                        </a:rPr>
                        <a:t>TRUE COUNT</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nSpc>
                          <a:spcPct val="150000"/>
                        </a:lnSpc>
                        <a:spcBef>
                          <a:spcPts val="0"/>
                        </a:spcBef>
                        <a:spcAft>
                          <a:spcPts val="0"/>
                        </a:spcAft>
                      </a:pPr>
                      <a:r>
                        <a:rPr lang="en-US" sz="1000">
                          <a:effectLst/>
                        </a:rPr>
                        <a:t>FALSE COUNT </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nSpc>
                          <a:spcPct val="150000"/>
                        </a:lnSpc>
                        <a:spcBef>
                          <a:spcPts val="0"/>
                        </a:spcBef>
                        <a:spcAft>
                          <a:spcPts val="0"/>
                        </a:spcAft>
                      </a:pPr>
                      <a:r>
                        <a:rPr lang="en-US" sz="1000">
                          <a:effectLst/>
                        </a:rPr>
                        <a:t>EFFICIENCY</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extLst>
                  <a:ext uri="{0D108BD9-81ED-4DB2-BD59-A6C34878D82A}">
                    <a16:rowId xmlns:a16="http://schemas.microsoft.com/office/drawing/2014/main" val="3401472782"/>
                  </a:ext>
                </a:extLst>
              </a:tr>
              <a:tr h="632171">
                <a:tc>
                  <a:txBody>
                    <a:bodyPr/>
                    <a:lstStyle/>
                    <a:p>
                      <a:pPr marL="0" marR="0">
                        <a:lnSpc>
                          <a:spcPct val="150000"/>
                        </a:lnSpc>
                        <a:spcBef>
                          <a:spcPts val="0"/>
                        </a:spcBef>
                        <a:spcAft>
                          <a:spcPts val="0"/>
                        </a:spcAft>
                      </a:pPr>
                      <a:r>
                        <a:rPr lang="en-US" sz="1000">
                          <a:effectLst/>
                        </a:rPr>
                        <a:t>SMA7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nSpc>
                          <a:spcPct val="150000"/>
                        </a:lnSpc>
                        <a:spcBef>
                          <a:spcPts val="0"/>
                        </a:spcBef>
                        <a:spcAft>
                          <a:spcPts val="0"/>
                        </a:spcAft>
                      </a:pPr>
                      <a:r>
                        <a:rPr lang="en-US" sz="1000">
                          <a:effectLst/>
                        </a:rPr>
                        <a:t>Simple moving average-7 samples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a:effectLst/>
                        </a:rPr>
                        <a:t>5297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a:effectLst/>
                        </a:rPr>
                        <a:t>4114</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a:effectLst/>
                        </a:rPr>
                        <a:t>1183</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a:effectLst/>
                        </a:rPr>
                        <a:t>77.67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extLst>
                  <a:ext uri="{0D108BD9-81ED-4DB2-BD59-A6C34878D82A}">
                    <a16:rowId xmlns:a16="http://schemas.microsoft.com/office/drawing/2014/main" val="2253038681"/>
                  </a:ext>
                </a:extLst>
              </a:tr>
              <a:tr h="632171">
                <a:tc>
                  <a:txBody>
                    <a:bodyPr/>
                    <a:lstStyle/>
                    <a:p>
                      <a:pPr marL="0" marR="0">
                        <a:lnSpc>
                          <a:spcPct val="150000"/>
                        </a:lnSpc>
                        <a:spcBef>
                          <a:spcPts val="0"/>
                        </a:spcBef>
                        <a:spcAft>
                          <a:spcPts val="0"/>
                        </a:spcAft>
                      </a:pPr>
                      <a:r>
                        <a:rPr lang="en-US" sz="1000">
                          <a:effectLst/>
                        </a:rPr>
                        <a:t>SMA13</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nSpc>
                          <a:spcPct val="150000"/>
                        </a:lnSpc>
                        <a:spcBef>
                          <a:spcPts val="0"/>
                        </a:spcBef>
                        <a:spcAft>
                          <a:spcPts val="0"/>
                        </a:spcAft>
                      </a:pPr>
                      <a:r>
                        <a:rPr lang="en-US" sz="1000">
                          <a:effectLst/>
                        </a:rPr>
                        <a:t>Simple moving average-13 samples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a:effectLst/>
                        </a:rPr>
                        <a:t>5291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a:effectLst/>
                        </a:rPr>
                        <a:t>3474</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a:effectLst/>
                        </a:rPr>
                        <a:t>1817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a:effectLst/>
                        </a:rPr>
                        <a:t>65.66</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extLst>
                  <a:ext uri="{0D108BD9-81ED-4DB2-BD59-A6C34878D82A}">
                    <a16:rowId xmlns:a16="http://schemas.microsoft.com/office/drawing/2014/main" val="2246783119"/>
                  </a:ext>
                </a:extLst>
              </a:tr>
              <a:tr h="632171">
                <a:tc>
                  <a:txBody>
                    <a:bodyPr/>
                    <a:lstStyle/>
                    <a:p>
                      <a:pPr marL="0" marR="0">
                        <a:lnSpc>
                          <a:spcPct val="150000"/>
                        </a:lnSpc>
                        <a:spcBef>
                          <a:spcPts val="0"/>
                        </a:spcBef>
                        <a:spcAft>
                          <a:spcPts val="0"/>
                        </a:spcAft>
                      </a:pPr>
                      <a:r>
                        <a:rPr lang="en-US" sz="1000">
                          <a:effectLst/>
                        </a:rPr>
                        <a:t>SMA20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nSpc>
                          <a:spcPct val="150000"/>
                        </a:lnSpc>
                        <a:spcBef>
                          <a:spcPts val="0"/>
                        </a:spcBef>
                        <a:spcAft>
                          <a:spcPts val="0"/>
                        </a:spcAft>
                      </a:pPr>
                      <a:r>
                        <a:rPr lang="en-US" sz="1000">
                          <a:effectLst/>
                        </a:rPr>
                        <a:t>Simple moving average-20 samples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a:effectLst/>
                        </a:rPr>
                        <a:t>5284</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a:effectLst/>
                        </a:rPr>
                        <a:t>3217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dirty="0">
                          <a:effectLst/>
                        </a:rPr>
                        <a:t>2067</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dirty="0">
                          <a:effectLst/>
                        </a:rPr>
                        <a:t>60.88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extLst>
                  <a:ext uri="{0D108BD9-81ED-4DB2-BD59-A6C34878D82A}">
                    <a16:rowId xmlns:a16="http://schemas.microsoft.com/office/drawing/2014/main" val="3909176936"/>
                  </a:ext>
                </a:extLst>
              </a:tr>
              <a:tr h="632171">
                <a:tc>
                  <a:txBody>
                    <a:bodyPr/>
                    <a:lstStyle/>
                    <a:p>
                      <a:pPr marL="0" marR="0">
                        <a:lnSpc>
                          <a:spcPct val="150000"/>
                        </a:lnSpc>
                        <a:spcBef>
                          <a:spcPts val="0"/>
                        </a:spcBef>
                        <a:spcAft>
                          <a:spcPts val="0"/>
                        </a:spcAft>
                      </a:pPr>
                      <a:r>
                        <a:rPr lang="en-US" sz="1000">
                          <a:effectLst/>
                        </a:rPr>
                        <a:t>EMA7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nSpc>
                          <a:spcPct val="150000"/>
                        </a:lnSpc>
                        <a:spcBef>
                          <a:spcPts val="0"/>
                        </a:spcBef>
                        <a:spcAft>
                          <a:spcPts val="0"/>
                        </a:spcAft>
                      </a:pPr>
                      <a:r>
                        <a:rPr lang="en-US" sz="1000">
                          <a:effectLst/>
                        </a:rPr>
                        <a:t>Exponential moving average-7 samples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a:effectLst/>
                        </a:rPr>
                        <a:t>5297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dirty="0">
                          <a:effectLst/>
                        </a:rPr>
                        <a:t>4077</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dirty="0">
                          <a:effectLst/>
                        </a:rPr>
                        <a:t>1220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a:effectLst/>
                        </a:rPr>
                        <a:t>76.97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extLst>
                  <a:ext uri="{0D108BD9-81ED-4DB2-BD59-A6C34878D82A}">
                    <a16:rowId xmlns:a16="http://schemas.microsoft.com/office/drawing/2014/main" val="206658402"/>
                  </a:ext>
                </a:extLst>
              </a:tr>
              <a:tr h="632171">
                <a:tc>
                  <a:txBody>
                    <a:bodyPr/>
                    <a:lstStyle/>
                    <a:p>
                      <a:pPr marL="0" marR="0">
                        <a:lnSpc>
                          <a:spcPct val="150000"/>
                        </a:lnSpc>
                        <a:spcBef>
                          <a:spcPts val="0"/>
                        </a:spcBef>
                        <a:spcAft>
                          <a:spcPts val="0"/>
                        </a:spcAft>
                      </a:pPr>
                      <a:r>
                        <a:rPr lang="en-US" sz="1000">
                          <a:effectLst/>
                        </a:rPr>
                        <a:t>EMA13</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nSpc>
                          <a:spcPct val="150000"/>
                        </a:lnSpc>
                        <a:spcBef>
                          <a:spcPts val="0"/>
                        </a:spcBef>
                        <a:spcAft>
                          <a:spcPts val="0"/>
                        </a:spcAft>
                      </a:pPr>
                      <a:r>
                        <a:rPr lang="en-US" sz="1000">
                          <a:effectLst/>
                        </a:rPr>
                        <a:t>Exponential moving average-13 samples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a:effectLst/>
                        </a:rPr>
                        <a:t>5291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a:effectLst/>
                        </a:rPr>
                        <a:t>3486</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a:effectLst/>
                        </a:rPr>
                        <a:t>1805</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a:effectLst/>
                        </a:rPr>
                        <a:t>65.89</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extLst>
                  <a:ext uri="{0D108BD9-81ED-4DB2-BD59-A6C34878D82A}">
                    <a16:rowId xmlns:a16="http://schemas.microsoft.com/office/drawing/2014/main" val="3158718909"/>
                  </a:ext>
                </a:extLst>
              </a:tr>
              <a:tr h="632171">
                <a:tc>
                  <a:txBody>
                    <a:bodyPr/>
                    <a:lstStyle/>
                    <a:p>
                      <a:pPr marL="0" marR="0">
                        <a:lnSpc>
                          <a:spcPct val="150000"/>
                        </a:lnSpc>
                        <a:spcBef>
                          <a:spcPts val="0"/>
                        </a:spcBef>
                        <a:spcAft>
                          <a:spcPts val="0"/>
                        </a:spcAft>
                      </a:pPr>
                      <a:r>
                        <a:rPr lang="en-US" sz="1000" dirty="0">
                          <a:effectLst/>
                        </a:rPr>
                        <a:t>EMA20</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nSpc>
                          <a:spcPct val="150000"/>
                        </a:lnSpc>
                        <a:spcBef>
                          <a:spcPts val="0"/>
                        </a:spcBef>
                        <a:spcAft>
                          <a:spcPts val="0"/>
                        </a:spcAft>
                      </a:pPr>
                      <a:r>
                        <a:rPr lang="en-US" sz="1000">
                          <a:effectLst/>
                        </a:rPr>
                        <a:t>Exponential moving average-20 samples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dirty="0">
                          <a:effectLst/>
                        </a:rPr>
                        <a:t>5284</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a:effectLst/>
                        </a:rPr>
                        <a:t>3236</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dirty="0">
                          <a:effectLst/>
                        </a:rPr>
                        <a:t>2048</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tc>
                  <a:txBody>
                    <a:bodyPr/>
                    <a:lstStyle/>
                    <a:p>
                      <a:pPr marL="0" marR="0" algn="r">
                        <a:lnSpc>
                          <a:spcPct val="150000"/>
                        </a:lnSpc>
                        <a:spcBef>
                          <a:spcPts val="0"/>
                        </a:spcBef>
                        <a:spcAft>
                          <a:spcPts val="0"/>
                        </a:spcAft>
                      </a:pPr>
                      <a:r>
                        <a:rPr lang="en-US" sz="1000" dirty="0">
                          <a:effectLst/>
                        </a:rPr>
                        <a:t>61.24</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641" marR="61641" marT="0" marB="0" anchor="b"/>
                </a:tc>
                <a:extLst>
                  <a:ext uri="{0D108BD9-81ED-4DB2-BD59-A6C34878D82A}">
                    <a16:rowId xmlns:a16="http://schemas.microsoft.com/office/drawing/2014/main" val="988465570"/>
                  </a:ext>
                </a:extLst>
              </a:tr>
            </a:tbl>
          </a:graphicData>
        </a:graphic>
      </p:graphicFrame>
      <p:sp>
        <p:nvSpPr>
          <p:cNvPr id="13" name="TextBox 12">
            <a:extLst>
              <a:ext uri="{FF2B5EF4-FFF2-40B4-BE49-F238E27FC236}">
                <a16:creationId xmlns:a16="http://schemas.microsoft.com/office/drawing/2014/main" id="{2DEC3E0B-AF6F-473A-AE6F-11A1D60A02C5}"/>
              </a:ext>
            </a:extLst>
          </p:cNvPr>
          <p:cNvSpPr txBox="1"/>
          <p:nvPr/>
        </p:nvSpPr>
        <p:spPr>
          <a:xfrm>
            <a:off x="7281329" y="1877682"/>
            <a:ext cx="4675141" cy="4197559"/>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marL="0" marR="0">
              <a:lnSpc>
                <a:spcPct val="150000"/>
              </a:lnSpc>
              <a:spcBef>
                <a:spcPts val="0"/>
              </a:spcBef>
              <a:spcAft>
                <a:spcPts val="0"/>
              </a:spcAft>
            </a:pPr>
            <a:r>
              <a:rPr lang="en-IN" b="1" dirty="0">
                <a:effectLst/>
                <a:latin typeface="Times New Roman" panose="02020603050405020304" pitchFamily="18" charset="0"/>
                <a:ea typeface="Times New Roman" panose="02020603050405020304" pitchFamily="18" charset="0"/>
              </a:rPr>
              <a:t>It can be observed that T-test Hypothesis testing done for a rolling 7-day moving average data has given </a:t>
            </a:r>
            <a:r>
              <a:rPr lang="en-IN" b="1" dirty="0">
                <a:latin typeface="Times New Roman" panose="02020603050405020304" pitchFamily="18" charset="0"/>
                <a:ea typeface="Times New Roman" panose="02020603050405020304" pitchFamily="18" charset="0"/>
              </a:rPr>
              <a:t> </a:t>
            </a:r>
            <a:r>
              <a:rPr lang="en-IN" b="1" dirty="0">
                <a:effectLst/>
                <a:latin typeface="Times New Roman" panose="02020603050405020304" pitchFamily="18" charset="0"/>
                <a:ea typeface="Times New Roman" panose="02020603050405020304" pitchFamily="18" charset="0"/>
              </a:rPr>
              <a:t>the highest efficiency in correctly </a:t>
            </a:r>
            <a:r>
              <a:rPr lang="en-IN" b="1" dirty="0">
                <a:latin typeface="Times New Roman" panose="02020603050405020304" pitchFamily="18" charset="0"/>
                <a:ea typeface="Times New Roman" panose="02020603050405020304" pitchFamily="18" charset="0"/>
              </a:rPr>
              <a:t> </a:t>
            </a:r>
            <a:r>
              <a:rPr lang="en-IN" b="1" dirty="0">
                <a:effectLst/>
                <a:latin typeface="Times New Roman" panose="02020603050405020304" pitchFamily="18" charset="0"/>
                <a:ea typeface="Times New Roman" panose="02020603050405020304" pitchFamily="18" charset="0"/>
              </a:rPr>
              <a:t>predicting the upward or downward </a:t>
            </a:r>
            <a:r>
              <a:rPr lang="en-IN" b="1" dirty="0">
                <a:latin typeface="Times New Roman" panose="02020603050405020304" pitchFamily="18" charset="0"/>
                <a:ea typeface="Times New Roman" panose="02020603050405020304" pitchFamily="18" charset="0"/>
              </a:rPr>
              <a:t> </a:t>
            </a:r>
            <a:r>
              <a:rPr lang="en-IN" b="1" dirty="0">
                <a:effectLst/>
                <a:latin typeface="Times New Roman" panose="02020603050405020304" pitchFamily="18" charset="0"/>
                <a:ea typeface="Times New Roman" panose="02020603050405020304" pitchFamily="18" charset="0"/>
              </a:rPr>
              <a:t>trend closely followed by exponential </a:t>
            </a:r>
            <a:r>
              <a:rPr lang="en-IN" b="1" dirty="0">
                <a:latin typeface="Times New Roman" panose="02020603050405020304" pitchFamily="18" charset="0"/>
                <a:ea typeface="Times New Roman" panose="02020603050405020304" pitchFamily="18" charset="0"/>
              </a:rPr>
              <a:t> </a:t>
            </a:r>
            <a:r>
              <a:rPr lang="en-IN" b="1" dirty="0">
                <a:effectLst/>
                <a:latin typeface="Times New Roman" panose="02020603050405020304" pitchFamily="18" charset="0"/>
                <a:ea typeface="Times New Roman" panose="02020603050405020304" pitchFamily="18" charset="0"/>
              </a:rPr>
              <a:t>moving averages with a span of </a:t>
            </a:r>
          </a:p>
          <a:p>
            <a:pPr marL="0" marR="0">
              <a:lnSpc>
                <a:spcPct val="150000"/>
              </a:lnSpc>
              <a:spcBef>
                <a:spcPts val="0"/>
              </a:spcBef>
              <a:spcAft>
                <a:spcPts val="0"/>
              </a:spcAft>
            </a:pPr>
            <a:r>
              <a:rPr lang="en-IN" b="1" dirty="0">
                <a:effectLst/>
                <a:latin typeface="Times New Roman" panose="02020603050405020304" pitchFamily="18" charset="0"/>
                <a:ea typeface="Times New Roman" panose="02020603050405020304" pitchFamily="18" charset="0"/>
              </a:rPr>
              <a:t>7-days. however, prediction efficiency </a:t>
            </a:r>
          </a:p>
          <a:p>
            <a:pPr marL="0" marR="0">
              <a:lnSpc>
                <a:spcPct val="150000"/>
              </a:lnSpc>
              <a:spcBef>
                <a:spcPts val="0"/>
              </a:spcBef>
              <a:spcAft>
                <a:spcPts val="0"/>
              </a:spcAft>
            </a:pPr>
            <a:r>
              <a:rPr lang="en-IN" b="1" dirty="0">
                <a:effectLst/>
                <a:latin typeface="Times New Roman" panose="02020603050405020304" pitchFamily="18" charset="0"/>
                <a:ea typeface="Times New Roman" panose="02020603050405020304" pitchFamily="18" charset="0"/>
              </a:rPr>
              <a:t>is least for 20 days of Simple moving average data and 20-days exponential moving average data. </a:t>
            </a:r>
          </a:p>
        </p:txBody>
      </p:sp>
    </p:spTree>
    <p:extLst>
      <p:ext uri="{BB962C8B-B14F-4D97-AF65-F5344CB8AC3E}">
        <p14:creationId xmlns:p14="http://schemas.microsoft.com/office/powerpoint/2010/main" val="22411480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Deployment</a:t>
            </a:r>
            <a:br>
              <a:rPr lang="ko-KR" altLang="en-US" b="1" dirty="0">
                <a:solidFill>
                  <a:schemeClr val="tx1">
                    <a:lumMod val="75000"/>
                    <a:lumOff val="25000"/>
                  </a:schemeClr>
                </a:solidFill>
                <a:cs typeface="Arial" pitchFamily="34" charset="0"/>
              </a:rPr>
            </a:br>
            <a:endParaRPr lang="en-IN" dirty="0"/>
          </a:p>
        </p:txBody>
      </p:sp>
      <p:sp>
        <p:nvSpPr>
          <p:cNvPr id="10" name="TextBox 9">
            <a:extLst>
              <a:ext uri="{FF2B5EF4-FFF2-40B4-BE49-F238E27FC236}">
                <a16:creationId xmlns:a16="http://schemas.microsoft.com/office/drawing/2014/main" id="{7C1DB7FC-8779-4F31-8184-1B86FB7CA63A}"/>
              </a:ext>
            </a:extLst>
          </p:cNvPr>
          <p:cNvSpPr txBox="1"/>
          <p:nvPr/>
        </p:nvSpPr>
        <p:spPr>
          <a:xfrm>
            <a:off x="344064" y="1496290"/>
            <a:ext cx="5876626" cy="385362"/>
          </a:xfrm>
          <a:prstGeom prst="rect">
            <a:avLst/>
          </a:prstGeom>
          <a:solidFill>
            <a:srgbClr val="FFFF00"/>
          </a:solidFill>
        </p:spPr>
        <p:txBody>
          <a:bodyPr wrap="square">
            <a:spAutoFit/>
          </a:bodyPr>
          <a:lstStyle/>
          <a:p>
            <a:pPr marL="228600" marR="0" lvl="0" indent="0" algn="l" defTabSz="914400" rtl="0" eaLnBrk="1" fontAlgn="auto" latinLnBrk="0" hangingPunct="1">
              <a:lnSpc>
                <a:spcPct val="115000"/>
              </a:lnSpc>
              <a:spcBef>
                <a:spcPts val="1000"/>
              </a:spcBef>
              <a:spcAft>
                <a:spcPts val="0"/>
              </a:spcAft>
              <a:buClrTx/>
              <a:buSzTx/>
              <a:buFontTx/>
              <a:buNone/>
              <a:tabLst/>
              <a:defRPr/>
            </a:pPr>
            <a:r>
              <a:rPr lang="en-IN" sz="1800" b="1" dirty="0">
                <a:effectLst/>
                <a:latin typeface="Times New Roman" panose="02020603050405020304" pitchFamily="18" charset="0"/>
                <a:ea typeface="Times New Roman" panose="02020603050405020304" pitchFamily="18" charset="0"/>
              </a:rPr>
              <a:t>SMA EMA Z Test Metrics</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mn-cs"/>
              </a:rPr>
              <a:t>:</a:t>
            </a:r>
            <a:endParaRPr kumimoji="0" lang="en-US" sz="2000" b="1"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mn-cs"/>
            </a:endParaRPr>
          </a:p>
        </p:txBody>
      </p:sp>
      <p:sp>
        <p:nvSpPr>
          <p:cNvPr id="13" name="TextBox 12">
            <a:extLst>
              <a:ext uri="{FF2B5EF4-FFF2-40B4-BE49-F238E27FC236}">
                <a16:creationId xmlns:a16="http://schemas.microsoft.com/office/drawing/2014/main" id="{2DEC3E0B-AF6F-473A-AE6F-11A1D60A02C5}"/>
              </a:ext>
            </a:extLst>
          </p:cNvPr>
          <p:cNvSpPr txBox="1"/>
          <p:nvPr/>
        </p:nvSpPr>
        <p:spPr>
          <a:xfrm>
            <a:off x="6664037" y="1877682"/>
            <a:ext cx="5292434" cy="4197559"/>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It can be observed that Z-test Hypothesis testing done for a rolling 100-day moving average</a:t>
            </a:r>
            <a:r>
              <a:rPr lang="en-US" b="1" dirty="0">
                <a:latin typeface="Times New Roman" panose="02020603050405020304" pitchFamily="18" charset="0"/>
                <a:ea typeface="Times New Roman" panose="02020603050405020304" pitchFamily="18" charset="0"/>
              </a:rPr>
              <a:t> </a:t>
            </a:r>
            <a:r>
              <a:rPr lang="en-IN" sz="1800" b="1" dirty="0">
                <a:effectLst/>
                <a:latin typeface="Times New Roman" panose="02020603050405020304" pitchFamily="18" charset="0"/>
                <a:ea typeface="Times New Roman" panose="02020603050405020304" pitchFamily="18" charset="0"/>
              </a:rPr>
              <a:t>And 200-day moving average has given lesser efficiency in correctly predicting the upward or downward trend compared to the prediction done with Hypothesis testing done on smaller samples using T-test Hypothesis testing. </a:t>
            </a:r>
          </a:p>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Similar inferences can be drawn for Exponential moving average with 100 days and 200 days span as well. </a:t>
            </a:r>
            <a:endParaRPr lang="en-US" sz="1800" b="1" dirty="0">
              <a:effectLst/>
              <a:latin typeface="Times New Roman" panose="02020603050405020304" pitchFamily="18" charset="0"/>
              <a:ea typeface="Times New Roman" panose="02020603050405020304" pitchFamily="18" charset="0"/>
            </a:endParaRPr>
          </a:p>
        </p:txBody>
      </p:sp>
      <p:graphicFrame>
        <p:nvGraphicFramePr>
          <p:cNvPr id="2" name="Table 1">
            <a:extLst>
              <a:ext uri="{FF2B5EF4-FFF2-40B4-BE49-F238E27FC236}">
                <a16:creationId xmlns:a16="http://schemas.microsoft.com/office/drawing/2014/main" id="{304DCEAF-D681-4699-9097-9201ACB13DC2}"/>
              </a:ext>
            </a:extLst>
          </p:cNvPr>
          <p:cNvGraphicFramePr>
            <a:graphicFrameLocks noGrp="1"/>
          </p:cNvGraphicFramePr>
          <p:nvPr>
            <p:extLst>
              <p:ext uri="{D42A27DB-BD31-4B8C-83A1-F6EECF244321}">
                <p14:modId xmlns:p14="http://schemas.microsoft.com/office/powerpoint/2010/main" val="8458262"/>
              </p:ext>
            </p:extLst>
          </p:nvPr>
        </p:nvGraphicFramePr>
        <p:xfrm>
          <a:off x="344064" y="1877682"/>
          <a:ext cx="6085205" cy="3879535"/>
        </p:xfrm>
        <a:graphic>
          <a:graphicData uri="http://schemas.openxmlformats.org/drawingml/2006/table">
            <a:tbl>
              <a:tblPr firstRow="1" firstCol="1" bandRow="1">
                <a:tableStyleId>{5C22544A-7EE6-4342-B048-85BDC9FD1C3A}</a:tableStyleId>
              </a:tblPr>
              <a:tblGrid>
                <a:gridCol w="985520">
                  <a:extLst>
                    <a:ext uri="{9D8B030D-6E8A-4147-A177-3AD203B41FA5}">
                      <a16:colId xmlns:a16="http://schemas.microsoft.com/office/drawing/2014/main" val="1797610911"/>
                    </a:ext>
                  </a:extLst>
                </a:gridCol>
                <a:gridCol w="1157605">
                  <a:extLst>
                    <a:ext uri="{9D8B030D-6E8A-4147-A177-3AD203B41FA5}">
                      <a16:colId xmlns:a16="http://schemas.microsoft.com/office/drawing/2014/main" val="2094273746"/>
                    </a:ext>
                  </a:extLst>
                </a:gridCol>
                <a:gridCol w="985520">
                  <a:extLst>
                    <a:ext uri="{9D8B030D-6E8A-4147-A177-3AD203B41FA5}">
                      <a16:colId xmlns:a16="http://schemas.microsoft.com/office/drawing/2014/main" val="3842968027"/>
                    </a:ext>
                  </a:extLst>
                </a:gridCol>
                <a:gridCol w="985520">
                  <a:extLst>
                    <a:ext uri="{9D8B030D-6E8A-4147-A177-3AD203B41FA5}">
                      <a16:colId xmlns:a16="http://schemas.microsoft.com/office/drawing/2014/main" val="2927948867"/>
                    </a:ext>
                  </a:extLst>
                </a:gridCol>
                <a:gridCol w="985520">
                  <a:extLst>
                    <a:ext uri="{9D8B030D-6E8A-4147-A177-3AD203B41FA5}">
                      <a16:colId xmlns:a16="http://schemas.microsoft.com/office/drawing/2014/main" val="1586622463"/>
                    </a:ext>
                  </a:extLst>
                </a:gridCol>
                <a:gridCol w="985520">
                  <a:extLst>
                    <a:ext uri="{9D8B030D-6E8A-4147-A177-3AD203B41FA5}">
                      <a16:colId xmlns:a16="http://schemas.microsoft.com/office/drawing/2014/main" val="4198857755"/>
                    </a:ext>
                  </a:extLst>
                </a:gridCol>
              </a:tblGrid>
              <a:tr h="462242">
                <a:tc>
                  <a:txBody>
                    <a:bodyPr/>
                    <a:lstStyle/>
                    <a:p>
                      <a:pPr marL="0" marR="0">
                        <a:lnSpc>
                          <a:spcPct val="150000"/>
                        </a:lnSpc>
                        <a:spcBef>
                          <a:spcPts val="0"/>
                        </a:spcBef>
                        <a:spcAft>
                          <a:spcPts val="0"/>
                        </a:spcAft>
                      </a:pPr>
                      <a:r>
                        <a:rPr lang="en-US" sz="1100">
                          <a:effectLst/>
                        </a:rPr>
                        <a:t>SERIAL NUMBERS</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nSpc>
                          <a:spcPct val="150000"/>
                        </a:lnSpc>
                        <a:spcBef>
                          <a:spcPts val="0"/>
                        </a:spcBef>
                        <a:spcAft>
                          <a:spcPts val="0"/>
                        </a:spcAft>
                      </a:pPr>
                      <a:r>
                        <a:rPr lang="en-US" sz="1100">
                          <a:effectLst/>
                        </a:rPr>
                        <a:t>DESCRIPTIONS</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nSpc>
                          <a:spcPct val="150000"/>
                        </a:lnSpc>
                        <a:spcBef>
                          <a:spcPts val="0"/>
                        </a:spcBef>
                        <a:spcAft>
                          <a:spcPts val="0"/>
                        </a:spcAft>
                      </a:pPr>
                      <a:r>
                        <a:rPr lang="en-US" sz="1100">
                          <a:effectLst/>
                        </a:rPr>
                        <a:t>TOTAL</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nSpc>
                          <a:spcPct val="150000"/>
                        </a:lnSpc>
                        <a:spcBef>
                          <a:spcPts val="0"/>
                        </a:spcBef>
                        <a:spcAft>
                          <a:spcPts val="0"/>
                        </a:spcAft>
                      </a:pPr>
                      <a:r>
                        <a:rPr lang="en-US" sz="1100">
                          <a:effectLst/>
                        </a:rPr>
                        <a:t>TRUE COUNT</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nSpc>
                          <a:spcPct val="150000"/>
                        </a:lnSpc>
                        <a:spcBef>
                          <a:spcPts val="0"/>
                        </a:spcBef>
                        <a:spcAft>
                          <a:spcPts val="0"/>
                        </a:spcAft>
                      </a:pPr>
                      <a:r>
                        <a:rPr lang="en-US" sz="1100">
                          <a:effectLst/>
                        </a:rPr>
                        <a:t>FALSE COUNT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nSpc>
                          <a:spcPct val="150000"/>
                        </a:lnSpc>
                        <a:spcBef>
                          <a:spcPts val="0"/>
                        </a:spcBef>
                        <a:spcAft>
                          <a:spcPts val="0"/>
                        </a:spcAft>
                      </a:pPr>
                      <a:r>
                        <a:rPr lang="en-US" sz="1100">
                          <a:effectLst/>
                        </a:rPr>
                        <a:t>EFFICIENCY</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extLst>
                  <a:ext uri="{0D108BD9-81ED-4DB2-BD59-A6C34878D82A}">
                    <a16:rowId xmlns:a16="http://schemas.microsoft.com/office/drawing/2014/main" val="4260603656"/>
                  </a:ext>
                </a:extLst>
              </a:tr>
              <a:tr h="707384">
                <a:tc>
                  <a:txBody>
                    <a:bodyPr/>
                    <a:lstStyle/>
                    <a:p>
                      <a:pPr marL="0" marR="0">
                        <a:lnSpc>
                          <a:spcPct val="150000"/>
                        </a:lnSpc>
                        <a:spcBef>
                          <a:spcPts val="0"/>
                        </a:spcBef>
                        <a:spcAft>
                          <a:spcPts val="0"/>
                        </a:spcAft>
                      </a:pPr>
                      <a:r>
                        <a:rPr lang="en-US" sz="1100" dirty="0">
                          <a:effectLst/>
                        </a:rPr>
                        <a:t>SMA100</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nSpc>
                          <a:spcPct val="150000"/>
                        </a:lnSpc>
                        <a:spcBef>
                          <a:spcPts val="0"/>
                        </a:spcBef>
                        <a:spcAft>
                          <a:spcPts val="0"/>
                        </a:spcAft>
                      </a:pPr>
                      <a:r>
                        <a:rPr lang="en-US" sz="1100">
                          <a:effectLst/>
                        </a:rPr>
                        <a:t>Simple moving average-100 samples</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5204</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2798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2406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53.77</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extLst>
                  <a:ext uri="{0D108BD9-81ED-4DB2-BD59-A6C34878D82A}">
                    <a16:rowId xmlns:a16="http://schemas.microsoft.com/office/drawing/2014/main" val="3670390227"/>
                  </a:ext>
                </a:extLst>
              </a:tr>
              <a:tr h="707384">
                <a:tc>
                  <a:txBody>
                    <a:bodyPr/>
                    <a:lstStyle/>
                    <a:p>
                      <a:pPr marL="0" marR="0">
                        <a:lnSpc>
                          <a:spcPct val="150000"/>
                        </a:lnSpc>
                        <a:spcBef>
                          <a:spcPts val="0"/>
                        </a:spcBef>
                        <a:spcAft>
                          <a:spcPts val="0"/>
                        </a:spcAft>
                      </a:pPr>
                      <a:r>
                        <a:rPr lang="en-US" sz="1100">
                          <a:effectLst/>
                        </a:rPr>
                        <a:t>SMA200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nSpc>
                          <a:spcPct val="150000"/>
                        </a:lnSpc>
                        <a:spcBef>
                          <a:spcPts val="0"/>
                        </a:spcBef>
                        <a:spcAft>
                          <a:spcPts val="0"/>
                        </a:spcAft>
                      </a:pPr>
                      <a:r>
                        <a:rPr lang="en-US" sz="1100">
                          <a:effectLst/>
                        </a:rPr>
                        <a:t>Simple moving average-200 samples</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5104</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2754</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2350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53.96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extLst>
                  <a:ext uri="{0D108BD9-81ED-4DB2-BD59-A6C34878D82A}">
                    <a16:rowId xmlns:a16="http://schemas.microsoft.com/office/drawing/2014/main" val="701929387"/>
                  </a:ext>
                </a:extLst>
              </a:tr>
              <a:tr h="952526">
                <a:tc>
                  <a:txBody>
                    <a:bodyPr/>
                    <a:lstStyle/>
                    <a:p>
                      <a:pPr marL="0" marR="0">
                        <a:lnSpc>
                          <a:spcPct val="150000"/>
                        </a:lnSpc>
                        <a:spcBef>
                          <a:spcPts val="0"/>
                        </a:spcBef>
                        <a:spcAft>
                          <a:spcPts val="0"/>
                        </a:spcAft>
                      </a:pPr>
                      <a:r>
                        <a:rPr lang="en-US" sz="1100">
                          <a:effectLst/>
                        </a:rPr>
                        <a:t>EMA100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nSpc>
                          <a:spcPct val="150000"/>
                        </a:lnSpc>
                        <a:spcBef>
                          <a:spcPts val="0"/>
                        </a:spcBef>
                        <a:spcAft>
                          <a:spcPts val="0"/>
                        </a:spcAft>
                      </a:pPr>
                      <a:r>
                        <a:rPr lang="en-US" sz="1100">
                          <a:effectLst/>
                        </a:rPr>
                        <a:t>Exponential moving average-100 samples</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5204</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2829</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2375</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54.36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extLst>
                  <a:ext uri="{0D108BD9-81ED-4DB2-BD59-A6C34878D82A}">
                    <a16:rowId xmlns:a16="http://schemas.microsoft.com/office/drawing/2014/main" val="2728955303"/>
                  </a:ext>
                </a:extLst>
              </a:tr>
              <a:tr h="952526">
                <a:tc>
                  <a:txBody>
                    <a:bodyPr/>
                    <a:lstStyle/>
                    <a:p>
                      <a:pPr marL="0" marR="0">
                        <a:lnSpc>
                          <a:spcPct val="150000"/>
                        </a:lnSpc>
                        <a:spcBef>
                          <a:spcPts val="0"/>
                        </a:spcBef>
                        <a:spcAft>
                          <a:spcPts val="0"/>
                        </a:spcAft>
                      </a:pPr>
                      <a:r>
                        <a:rPr lang="en-US" sz="1100">
                          <a:effectLst/>
                        </a:rPr>
                        <a:t>EMA200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nSpc>
                          <a:spcPct val="150000"/>
                        </a:lnSpc>
                        <a:spcBef>
                          <a:spcPts val="0"/>
                        </a:spcBef>
                        <a:spcAft>
                          <a:spcPts val="0"/>
                        </a:spcAft>
                      </a:pPr>
                      <a:r>
                        <a:rPr lang="en-US" sz="1100">
                          <a:effectLst/>
                        </a:rPr>
                        <a:t>Exponential moving average-200 samples</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5104</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2779</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dirty="0">
                          <a:effectLst/>
                        </a:rPr>
                        <a:t>2325</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dirty="0">
                          <a:effectLst/>
                        </a:rPr>
                        <a:t>54.45</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extLst>
                  <a:ext uri="{0D108BD9-81ED-4DB2-BD59-A6C34878D82A}">
                    <a16:rowId xmlns:a16="http://schemas.microsoft.com/office/drawing/2014/main" val="2524920172"/>
                  </a:ext>
                </a:extLst>
              </a:tr>
            </a:tbl>
          </a:graphicData>
        </a:graphic>
      </p:graphicFrame>
    </p:spTree>
    <p:extLst>
      <p:ext uri="{BB962C8B-B14F-4D97-AF65-F5344CB8AC3E}">
        <p14:creationId xmlns:p14="http://schemas.microsoft.com/office/powerpoint/2010/main" val="15868015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Deployment</a:t>
            </a:r>
            <a:br>
              <a:rPr lang="ko-KR" altLang="en-US" b="1" dirty="0">
                <a:solidFill>
                  <a:schemeClr val="tx1">
                    <a:lumMod val="75000"/>
                    <a:lumOff val="25000"/>
                  </a:schemeClr>
                </a:solidFill>
                <a:cs typeface="Arial" pitchFamily="34" charset="0"/>
              </a:rPr>
            </a:br>
            <a:endParaRPr lang="en-IN" dirty="0"/>
          </a:p>
        </p:txBody>
      </p:sp>
      <p:sp>
        <p:nvSpPr>
          <p:cNvPr id="10" name="TextBox 9">
            <a:extLst>
              <a:ext uri="{FF2B5EF4-FFF2-40B4-BE49-F238E27FC236}">
                <a16:creationId xmlns:a16="http://schemas.microsoft.com/office/drawing/2014/main" id="{7C1DB7FC-8779-4F31-8184-1B86FB7CA63A}"/>
              </a:ext>
            </a:extLst>
          </p:cNvPr>
          <p:cNvSpPr txBox="1"/>
          <p:nvPr/>
        </p:nvSpPr>
        <p:spPr>
          <a:xfrm>
            <a:off x="327255" y="1449082"/>
            <a:ext cx="5768745" cy="385362"/>
          </a:xfrm>
          <a:prstGeom prst="rect">
            <a:avLst/>
          </a:prstGeom>
          <a:solidFill>
            <a:srgbClr val="FFFF00"/>
          </a:solidFill>
        </p:spPr>
        <p:txBody>
          <a:bodyPr wrap="square">
            <a:spAutoFit/>
          </a:bodyPr>
          <a:lstStyle/>
          <a:p>
            <a:pPr marL="228600" marR="0" lvl="0" indent="0" algn="l" defTabSz="914400" rtl="0" eaLnBrk="1" fontAlgn="auto" latinLnBrk="0" hangingPunct="1">
              <a:lnSpc>
                <a:spcPct val="115000"/>
              </a:lnSpc>
              <a:spcBef>
                <a:spcPts val="1000"/>
              </a:spcBef>
              <a:spcAft>
                <a:spcPts val="0"/>
              </a:spcAft>
              <a:buClrTx/>
              <a:buSzTx/>
              <a:buFontTx/>
              <a:buNone/>
              <a:tabLst/>
              <a:defRPr/>
            </a:pPr>
            <a:r>
              <a:rPr lang="en-IN" sz="1800" b="1" dirty="0">
                <a:effectLst/>
                <a:highlight>
                  <a:srgbClr val="FFFF00"/>
                </a:highlight>
                <a:latin typeface="Times New Roman" panose="02020603050405020304" pitchFamily="18" charset="0"/>
                <a:ea typeface="Times New Roman" panose="02020603050405020304" pitchFamily="18" charset="0"/>
              </a:rPr>
              <a:t>Classification Model Metrics</a:t>
            </a:r>
            <a:r>
              <a:rPr kumimoji="0" lang="en-US" sz="1800" b="1" i="0" u="none" strike="noStrike" kern="1200" cap="none" spc="0" normalizeH="0" baseline="0" noProof="0" dirty="0">
                <a:ln>
                  <a:noFill/>
                </a:ln>
                <a:solidFill>
                  <a:prstClr val="black"/>
                </a:solidFill>
                <a:effectLst/>
                <a:highlight>
                  <a:srgbClr val="FFFF00"/>
                </a:highlight>
                <a:uLnTx/>
                <a:uFillTx/>
                <a:latin typeface="Times New Roman" panose="02020603050405020304" pitchFamily="18" charset="0"/>
                <a:ea typeface="Times New Roman" panose="02020603050405020304" pitchFamily="18" charset="0"/>
                <a:cs typeface="+mn-cs"/>
              </a:rPr>
              <a:t>:</a:t>
            </a:r>
            <a:endParaRPr kumimoji="0" lang="en-US" sz="2000" b="1" i="0" u="none" strike="noStrike" kern="1200" cap="none" spc="0" normalizeH="0" baseline="0" noProof="0" dirty="0">
              <a:ln>
                <a:noFill/>
              </a:ln>
              <a:solidFill>
                <a:prstClr val="black"/>
              </a:solidFill>
              <a:effectLst/>
              <a:highlight>
                <a:srgbClr val="FFFF00"/>
              </a:highlight>
              <a:uLnTx/>
              <a:uFillTx/>
              <a:latin typeface="Times New Roman" panose="02020603050405020304" pitchFamily="18" charset="0"/>
              <a:ea typeface="Times New Roman" panose="02020603050405020304" pitchFamily="18" charset="0"/>
              <a:cs typeface="+mn-cs"/>
            </a:endParaRPr>
          </a:p>
        </p:txBody>
      </p:sp>
      <p:sp>
        <p:nvSpPr>
          <p:cNvPr id="13" name="TextBox 12">
            <a:extLst>
              <a:ext uri="{FF2B5EF4-FFF2-40B4-BE49-F238E27FC236}">
                <a16:creationId xmlns:a16="http://schemas.microsoft.com/office/drawing/2014/main" id="{2DEC3E0B-AF6F-473A-AE6F-11A1D60A02C5}"/>
              </a:ext>
            </a:extLst>
          </p:cNvPr>
          <p:cNvSpPr txBox="1"/>
          <p:nvPr/>
        </p:nvSpPr>
        <p:spPr>
          <a:xfrm>
            <a:off x="6257955" y="1111699"/>
            <a:ext cx="5569525" cy="5028556"/>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It can be observed that Logistic Regression Classification Model and Auto Keras classification Model have given the accuracy of near about 85 to 90% in able to correctly predict the direction of the close price. </a:t>
            </a:r>
          </a:p>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highest Accuracy in predicting the direction by Hypothesis Testing using simple moving Average and Exponential Moving averages was near about 77%. </a:t>
            </a:r>
          </a:p>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Hence, it can be safely concluded that Deep Learning models and Machine Learning Models were able to provide better outputs compared to Statistical methods of Hypothesis Testing.</a:t>
            </a:r>
            <a:endParaRPr lang="en-US" sz="1800" b="1" dirty="0">
              <a:effectLst/>
              <a:latin typeface="Times New Roman" panose="02020603050405020304" pitchFamily="18" charset="0"/>
              <a:ea typeface="Times New Roman" panose="02020603050405020304" pitchFamily="18" charset="0"/>
            </a:endParaRPr>
          </a:p>
        </p:txBody>
      </p:sp>
      <p:graphicFrame>
        <p:nvGraphicFramePr>
          <p:cNvPr id="3" name="Table 2">
            <a:extLst>
              <a:ext uri="{FF2B5EF4-FFF2-40B4-BE49-F238E27FC236}">
                <a16:creationId xmlns:a16="http://schemas.microsoft.com/office/drawing/2014/main" id="{535F2C36-1531-4C6F-94C9-564D3E7AC79A}"/>
              </a:ext>
            </a:extLst>
          </p:cNvPr>
          <p:cNvGraphicFramePr>
            <a:graphicFrameLocks noGrp="1"/>
          </p:cNvGraphicFramePr>
          <p:nvPr>
            <p:extLst>
              <p:ext uri="{D42A27DB-BD31-4B8C-83A1-F6EECF244321}">
                <p14:modId xmlns:p14="http://schemas.microsoft.com/office/powerpoint/2010/main" val="82882093"/>
              </p:ext>
            </p:extLst>
          </p:nvPr>
        </p:nvGraphicFramePr>
        <p:xfrm>
          <a:off x="364520" y="1977769"/>
          <a:ext cx="5893435" cy="4162485"/>
        </p:xfrm>
        <a:graphic>
          <a:graphicData uri="http://schemas.openxmlformats.org/drawingml/2006/table">
            <a:tbl>
              <a:tblPr firstRow="1" firstCol="1" bandRow="1">
                <a:tableStyleId>{5C22544A-7EE6-4342-B048-85BDC9FD1C3A}</a:tableStyleId>
              </a:tblPr>
              <a:tblGrid>
                <a:gridCol w="1243965">
                  <a:extLst>
                    <a:ext uri="{9D8B030D-6E8A-4147-A177-3AD203B41FA5}">
                      <a16:colId xmlns:a16="http://schemas.microsoft.com/office/drawing/2014/main" val="1508483866"/>
                    </a:ext>
                  </a:extLst>
                </a:gridCol>
                <a:gridCol w="1055370">
                  <a:extLst>
                    <a:ext uri="{9D8B030D-6E8A-4147-A177-3AD203B41FA5}">
                      <a16:colId xmlns:a16="http://schemas.microsoft.com/office/drawing/2014/main" val="4169177648"/>
                    </a:ext>
                  </a:extLst>
                </a:gridCol>
                <a:gridCol w="898525">
                  <a:extLst>
                    <a:ext uri="{9D8B030D-6E8A-4147-A177-3AD203B41FA5}">
                      <a16:colId xmlns:a16="http://schemas.microsoft.com/office/drawing/2014/main" val="1291508930"/>
                    </a:ext>
                  </a:extLst>
                </a:gridCol>
                <a:gridCol w="898525">
                  <a:extLst>
                    <a:ext uri="{9D8B030D-6E8A-4147-A177-3AD203B41FA5}">
                      <a16:colId xmlns:a16="http://schemas.microsoft.com/office/drawing/2014/main" val="2259950086"/>
                    </a:ext>
                  </a:extLst>
                </a:gridCol>
                <a:gridCol w="760452">
                  <a:extLst>
                    <a:ext uri="{9D8B030D-6E8A-4147-A177-3AD203B41FA5}">
                      <a16:colId xmlns:a16="http://schemas.microsoft.com/office/drawing/2014/main" val="2814459285"/>
                    </a:ext>
                  </a:extLst>
                </a:gridCol>
                <a:gridCol w="1036598">
                  <a:extLst>
                    <a:ext uri="{9D8B030D-6E8A-4147-A177-3AD203B41FA5}">
                      <a16:colId xmlns:a16="http://schemas.microsoft.com/office/drawing/2014/main" val="1941882464"/>
                    </a:ext>
                  </a:extLst>
                </a:gridCol>
              </a:tblGrid>
              <a:tr h="679997">
                <a:tc>
                  <a:txBody>
                    <a:bodyPr/>
                    <a:lstStyle/>
                    <a:p>
                      <a:pPr marL="0" marR="0">
                        <a:lnSpc>
                          <a:spcPct val="150000"/>
                        </a:lnSpc>
                        <a:spcBef>
                          <a:spcPts val="0"/>
                        </a:spcBef>
                        <a:spcAft>
                          <a:spcPts val="0"/>
                        </a:spcAft>
                      </a:pPr>
                      <a:r>
                        <a:rPr lang="en-US" sz="1100" dirty="0">
                          <a:effectLst/>
                        </a:rPr>
                        <a:t>SERIAL NUMBERS</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nSpc>
                          <a:spcPct val="150000"/>
                        </a:lnSpc>
                        <a:spcBef>
                          <a:spcPts val="0"/>
                        </a:spcBef>
                        <a:spcAft>
                          <a:spcPts val="0"/>
                        </a:spcAft>
                      </a:pPr>
                      <a:r>
                        <a:rPr lang="en-US" sz="1100">
                          <a:effectLst/>
                        </a:rPr>
                        <a:t>DESCRIPTIONS</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nSpc>
                          <a:spcPct val="150000"/>
                        </a:lnSpc>
                        <a:spcBef>
                          <a:spcPts val="0"/>
                        </a:spcBef>
                        <a:spcAft>
                          <a:spcPts val="0"/>
                        </a:spcAft>
                      </a:pPr>
                      <a:r>
                        <a:rPr lang="en-US" sz="1100">
                          <a:effectLst/>
                        </a:rPr>
                        <a:t>TOTAL</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nSpc>
                          <a:spcPct val="150000"/>
                        </a:lnSpc>
                        <a:spcBef>
                          <a:spcPts val="0"/>
                        </a:spcBef>
                        <a:spcAft>
                          <a:spcPts val="0"/>
                        </a:spcAft>
                      </a:pPr>
                      <a:r>
                        <a:rPr lang="en-US" sz="1100">
                          <a:effectLst/>
                        </a:rPr>
                        <a:t>TRUE COUNT</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nSpc>
                          <a:spcPct val="150000"/>
                        </a:lnSpc>
                        <a:spcBef>
                          <a:spcPts val="0"/>
                        </a:spcBef>
                        <a:spcAft>
                          <a:spcPts val="0"/>
                        </a:spcAft>
                      </a:pPr>
                      <a:r>
                        <a:rPr lang="en-US" sz="1100">
                          <a:effectLst/>
                        </a:rPr>
                        <a:t>FALSE COUNT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nSpc>
                          <a:spcPct val="150000"/>
                        </a:lnSpc>
                        <a:spcBef>
                          <a:spcPts val="0"/>
                        </a:spcBef>
                        <a:spcAft>
                          <a:spcPts val="0"/>
                        </a:spcAft>
                      </a:pPr>
                      <a:r>
                        <a:rPr lang="en-US" sz="1100">
                          <a:effectLst/>
                        </a:rPr>
                        <a:t>EFFICIENCY</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extLst>
                  <a:ext uri="{0D108BD9-81ED-4DB2-BD59-A6C34878D82A}">
                    <a16:rowId xmlns:a16="http://schemas.microsoft.com/office/drawing/2014/main" val="3445916118"/>
                  </a:ext>
                </a:extLst>
              </a:tr>
              <a:tr h="1040621">
                <a:tc>
                  <a:txBody>
                    <a:bodyPr/>
                    <a:lstStyle/>
                    <a:p>
                      <a:pPr marL="0" marR="0">
                        <a:lnSpc>
                          <a:spcPct val="150000"/>
                        </a:lnSpc>
                        <a:spcBef>
                          <a:spcPts val="0"/>
                        </a:spcBef>
                        <a:spcAft>
                          <a:spcPts val="0"/>
                        </a:spcAft>
                      </a:pPr>
                      <a:r>
                        <a:rPr lang="en-US" sz="1100">
                          <a:effectLst/>
                        </a:rPr>
                        <a:t>Structured Data Classifier</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nSpc>
                          <a:spcPct val="150000"/>
                        </a:lnSpc>
                        <a:spcBef>
                          <a:spcPts val="0"/>
                        </a:spcBef>
                        <a:spcAft>
                          <a:spcPts val="0"/>
                        </a:spcAft>
                      </a:pPr>
                      <a:r>
                        <a:rPr lang="en-US" sz="1100">
                          <a:effectLst/>
                        </a:rPr>
                        <a:t>Auto Keras Classification Model</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1061</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901</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160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84.92</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extLst>
                  <a:ext uri="{0D108BD9-81ED-4DB2-BD59-A6C34878D82A}">
                    <a16:rowId xmlns:a16="http://schemas.microsoft.com/office/drawing/2014/main" val="461069946"/>
                  </a:ext>
                </a:extLst>
              </a:tr>
              <a:tr h="1040621">
                <a:tc>
                  <a:txBody>
                    <a:bodyPr/>
                    <a:lstStyle/>
                    <a:p>
                      <a:pPr marL="0" marR="0">
                        <a:lnSpc>
                          <a:spcPct val="150000"/>
                        </a:lnSpc>
                        <a:spcBef>
                          <a:spcPts val="0"/>
                        </a:spcBef>
                        <a:spcAft>
                          <a:spcPts val="0"/>
                        </a:spcAft>
                      </a:pPr>
                      <a:r>
                        <a:rPr lang="en-US" sz="1100">
                          <a:effectLst/>
                        </a:rPr>
                        <a:t>K Neighbors Classifier</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nSpc>
                          <a:spcPct val="150000"/>
                        </a:lnSpc>
                        <a:spcBef>
                          <a:spcPts val="0"/>
                        </a:spcBef>
                        <a:spcAft>
                          <a:spcPts val="0"/>
                        </a:spcAft>
                      </a:pPr>
                      <a:r>
                        <a:rPr lang="en-US" sz="1100">
                          <a:effectLst/>
                        </a:rPr>
                        <a:t>KNN Classification Model</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1061</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786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267</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dirty="0">
                          <a:effectLst/>
                        </a:rPr>
                        <a:t>74.08</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extLst>
                  <a:ext uri="{0D108BD9-81ED-4DB2-BD59-A6C34878D82A}">
                    <a16:rowId xmlns:a16="http://schemas.microsoft.com/office/drawing/2014/main" val="978580445"/>
                  </a:ext>
                </a:extLst>
              </a:tr>
              <a:tr h="1401246">
                <a:tc>
                  <a:txBody>
                    <a:bodyPr/>
                    <a:lstStyle/>
                    <a:p>
                      <a:pPr marL="0" marR="0">
                        <a:lnSpc>
                          <a:spcPct val="150000"/>
                        </a:lnSpc>
                        <a:spcBef>
                          <a:spcPts val="0"/>
                        </a:spcBef>
                        <a:spcAft>
                          <a:spcPts val="0"/>
                        </a:spcAft>
                      </a:pPr>
                      <a:r>
                        <a:rPr lang="en-US" sz="1100">
                          <a:effectLst/>
                        </a:rPr>
                        <a:t>Logistic Regression</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nSpc>
                          <a:spcPct val="150000"/>
                        </a:lnSpc>
                        <a:spcBef>
                          <a:spcPts val="0"/>
                        </a:spcBef>
                        <a:spcAft>
                          <a:spcPts val="0"/>
                        </a:spcAft>
                      </a:pPr>
                      <a:r>
                        <a:rPr lang="en-US" sz="1100">
                          <a:effectLst/>
                        </a:rPr>
                        <a:t>Logistic Regression Classification Model</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1061</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a:effectLst/>
                        </a:rPr>
                        <a:t>956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dirty="0">
                          <a:effectLst/>
                        </a:rPr>
                        <a:t>97</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50000"/>
                        </a:lnSpc>
                        <a:spcBef>
                          <a:spcPts val="0"/>
                        </a:spcBef>
                        <a:spcAft>
                          <a:spcPts val="0"/>
                        </a:spcAft>
                      </a:pPr>
                      <a:r>
                        <a:rPr lang="en-US" sz="1100" dirty="0">
                          <a:effectLst/>
                        </a:rPr>
                        <a:t>90.10</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extLst>
                  <a:ext uri="{0D108BD9-81ED-4DB2-BD59-A6C34878D82A}">
                    <a16:rowId xmlns:a16="http://schemas.microsoft.com/office/drawing/2014/main" val="188801141"/>
                  </a:ext>
                </a:extLst>
              </a:tr>
            </a:tbl>
          </a:graphicData>
        </a:graphic>
      </p:graphicFrame>
    </p:spTree>
    <p:extLst>
      <p:ext uri="{BB962C8B-B14F-4D97-AF65-F5344CB8AC3E}">
        <p14:creationId xmlns:p14="http://schemas.microsoft.com/office/powerpoint/2010/main" val="35706686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Deployment</a:t>
            </a:r>
            <a:br>
              <a:rPr lang="ko-KR" altLang="en-US" b="1" dirty="0">
                <a:solidFill>
                  <a:schemeClr val="tx1">
                    <a:lumMod val="75000"/>
                    <a:lumOff val="25000"/>
                  </a:schemeClr>
                </a:solidFill>
                <a:cs typeface="Arial" pitchFamily="34" charset="0"/>
              </a:rPr>
            </a:br>
            <a:endParaRPr lang="en-IN" dirty="0"/>
          </a:p>
        </p:txBody>
      </p:sp>
      <p:graphicFrame>
        <p:nvGraphicFramePr>
          <p:cNvPr id="2" name="Table 1">
            <a:extLst>
              <a:ext uri="{FF2B5EF4-FFF2-40B4-BE49-F238E27FC236}">
                <a16:creationId xmlns:a16="http://schemas.microsoft.com/office/drawing/2014/main" id="{98DC0543-33EA-4922-A623-0C7BF3A6CFAC}"/>
              </a:ext>
            </a:extLst>
          </p:cNvPr>
          <p:cNvGraphicFramePr>
            <a:graphicFrameLocks noGrp="1"/>
          </p:cNvGraphicFramePr>
          <p:nvPr>
            <p:extLst>
              <p:ext uri="{D42A27DB-BD31-4B8C-83A1-F6EECF244321}">
                <p14:modId xmlns:p14="http://schemas.microsoft.com/office/powerpoint/2010/main" val="3467226531"/>
              </p:ext>
            </p:extLst>
          </p:nvPr>
        </p:nvGraphicFramePr>
        <p:xfrm>
          <a:off x="304798" y="1934817"/>
          <a:ext cx="11200631" cy="4572643"/>
        </p:xfrm>
        <a:graphic>
          <a:graphicData uri="http://schemas.openxmlformats.org/drawingml/2006/table">
            <a:tbl>
              <a:tblPr firstRow="1" firstCol="1" bandRow="1">
                <a:tableStyleId>{5C22544A-7EE6-4342-B048-85BDC9FD1C3A}</a:tableStyleId>
              </a:tblPr>
              <a:tblGrid>
                <a:gridCol w="1616767">
                  <a:extLst>
                    <a:ext uri="{9D8B030D-6E8A-4147-A177-3AD203B41FA5}">
                      <a16:colId xmlns:a16="http://schemas.microsoft.com/office/drawing/2014/main" val="4143110580"/>
                    </a:ext>
                  </a:extLst>
                </a:gridCol>
                <a:gridCol w="3008244">
                  <a:extLst>
                    <a:ext uri="{9D8B030D-6E8A-4147-A177-3AD203B41FA5}">
                      <a16:colId xmlns:a16="http://schemas.microsoft.com/office/drawing/2014/main" val="1262703965"/>
                    </a:ext>
                  </a:extLst>
                </a:gridCol>
                <a:gridCol w="1184249">
                  <a:extLst>
                    <a:ext uri="{9D8B030D-6E8A-4147-A177-3AD203B41FA5}">
                      <a16:colId xmlns:a16="http://schemas.microsoft.com/office/drawing/2014/main" val="4159677436"/>
                    </a:ext>
                  </a:extLst>
                </a:gridCol>
                <a:gridCol w="1374917">
                  <a:extLst>
                    <a:ext uri="{9D8B030D-6E8A-4147-A177-3AD203B41FA5}">
                      <a16:colId xmlns:a16="http://schemas.microsoft.com/office/drawing/2014/main" val="2897711613"/>
                    </a:ext>
                  </a:extLst>
                </a:gridCol>
                <a:gridCol w="1313706">
                  <a:extLst>
                    <a:ext uri="{9D8B030D-6E8A-4147-A177-3AD203B41FA5}">
                      <a16:colId xmlns:a16="http://schemas.microsoft.com/office/drawing/2014/main" val="2779035865"/>
                    </a:ext>
                  </a:extLst>
                </a:gridCol>
                <a:gridCol w="1618589">
                  <a:extLst>
                    <a:ext uri="{9D8B030D-6E8A-4147-A177-3AD203B41FA5}">
                      <a16:colId xmlns:a16="http://schemas.microsoft.com/office/drawing/2014/main" val="158452076"/>
                    </a:ext>
                  </a:extLst>
                </a:gridCol>
                <a:gridCol w="1084159">
                  <a:extLst>
                    <a:ext uri="{9D8B030D-6E8A-4147-A177-3AD203B41FA5}">
                      <a16:colId xmlns:a16="http://schemas.microsoft.com/office/drawing/2014/main" val="436033620"/>
                    </a:ext>
                  </a:extLst>
                </a:gridCol>
              </a:tblGrid>
              <a:tr h="1947934">
                <a:tc>
                  <a:txBody>
                    <a:bodyPr/>
                    <a:lstStyle/>
                    <a:p>
                      <a:pPr marL="0" marR="0">
                        <a:lnSpc>
                          <a:spcPct val="150000"/>
                        </a:lnSpc>
                        <a:spcBef>
                          <a:spcPts val="0"/>
                        </a:spcBef>
                        <a:spcAft>
                          <a:spcPts val="0"/>
                        </a:spcAft>
                      </a:pPr>
                      <a:r>
                        <a:rPr lang="en-US" sz="1100" dirty="0">
                          <a:effectLst/>
                          <a:latin typeface="Arial Black" panose="020B0A04020102020204" pitchFamily="34" charset="0"/>
                        </a:rPr>
                        <a:t>SERIAL NUMBERS</a:t>
                      </a:r>
                      <a:endParaRPr lang="en-US" sz="1100" dirty="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nSpc>
                          <a:spcPct val="150000"/>
                        </a:lnSpc>
                        <a:spcBef>
                          <a:spcPts val="0"/>
                        </a:spcBef>
                        <a:spcAft>
                          <a:spcPts val="0"/>
                        </a:spcAft>
                      </a:pPr>
                      <a:r>
                        <a:rPr lang="en-US" sz="1100" dirty="0">
                          <a:effectLst/>
                          <a:latin typeface="Arial Black" panose="020B0A04020102020204" pitchFamily="34" charset="0"/>
                        </a:rPr>
                        <a:t>DESCRIPTIONS</a:t>
                      </a:r>
                      <a:endParaRPr lang="en-US" sz="1100" dirty="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nSpc>
                          <a:spcPct val="150000"/>
                        </a:lnSpc>
                        <a:spcBef>
                          <a:spcPts val="0"/>
                        </a:spcBef>
                        <a:spcAft>
                          <a:spcPts val="0"/>
                        </a:spcAft>
                      </a:pPr>
                      <a:r>
                        <a:rPr lang="en-US" sz="1100" dirty="0">
                          <a:effectLst/>
                          <a:latin typeface="Arial Black" panose="020B0A04020102020204" pitchFamily="34" charset="0"/>
                        </a:rPr>
                        <a:t>MEAN ABSOLUTE ERROR (MAE) FOR </a:t>
                      </a:r>
                    </a:p>
                    <a:p>
                      <a:pPr marL="0" marR="0">
                        <a:lnSpc>
                          <a:spcPct val="150000"/>
                        </a:lnSpc>
                        <a:spcBef>
                          <a:spcPts val="0"/>
                        </a:spcBef>
                        <a:spcAft>
                          <a:spcPts val="0"/>
                        </a:spcAft>
                      </a:pPr>
                      <a:r>
                        <a:rPr lang="en-US" sz="1100" dirty="0">
                          <a:effectLst/>
                          <a:latin typeface="Arial Black" panose="020B0A04020102020204" pitchFamily="34" charset="0"/>
                        </a:rPr>
                        <a:t>TEST DATA</a:t>
                      </a:r>
                      <a:endParaRPr lang="en-US" sz="1100" dirty="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nSpc>
                          <a:spcPct val="150000"/>
                        </a:lnSpc>
                        <a:spcBef>
                          <a:spcPts val="0"/>
                        </a:spcBef>
                        <a:spcAft>
                          <a:spcPts val="0"/>
                        </a:spcAft>
                      </a:pPr>
                      <a:r>
                        <a:rPr lang="en-US" sz="1100">
                          <a:effectLst/>
                          <a:latin typeface="Arial Black" panose="020B0A04020102020204" pitchFamily="34" charset="0"/>
                        </a:rPr>
                        <a:t>MEAN SQUARE ERROR (MSE) FOR TEST DATA</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nSpc>
                          <a:spcPct val="150000"/>
                        </a:lnSpc>
                        <a:spcBef>
                          <a:spcPts val="0"/>
                        </a:spcBef>
                        <a:spcAft>
                          <a:spcPts val="0"/>
                        </a:spcAft>
                      </a:pPr>
                      <a:r>
                        <a:rPr lang="en-US" sz="1100" dirty="0">
                          <a:effectLst/>
                          <a:latin typeface="Arial Black" panose="020B0A04020102020204" pitchFamily="34" charset="0"/>
                        </a:rPr>
                        <a:t>ROOT MEAN SQUARE ERROR (RMSE) FOR </a:t>
                      </a:r>
                    </a:p>
                    <a:p>
                      <a:pPr marL="0" marR="0">
                        <a:lnSpc>
                          <a:spcPct val="150000"/>
                        </a:lnSpc>
                        <a:spcBef>
                          <a:spcPts val="0"/>
                        </a:spcBef>
                        <a:spcAft>
                          <a:spcPts val="0"/>
                        </a:spcAft>
                      </a:pPr>
                      <a:r>
                        <a:rPr lang="en-US" sz="1100" dirty="0">
                          <a:effectLst/>
                          <a:latin typeface="Arial Black" panose="020B0A04020102020204" pitchFamily="34" charset="0"/>
                        </a:rPr>
                        <a:t>TEST DATA</a:t>
                      </a:r>
                      <a:endParaRPr lang="en-US" sz="1100" dirty="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nSpc>
                          <a:spcPct val="150000"/>
                        </a:lnSpc>
                        <a:spcBef>
                          <a:spcPts val="0"/>
                        </a:spcBef>
                        <a:spcAft>
                          <a:spcPts val="0"/>
                        </a:spcAft>
                      </a:pPr>
                      <a:r>
                        <a:rPr lang="en-US" sz="1100" dirty="0">
                          <a:effectLst/>
                          <a:latin typeface="Arial Black" panose="020B0A04020102020204" pitchFamily="34" charset="0"/>
                        </a:rPr>
                        <a:t>Median Absolute  Error FOR </a:t>
                      </a:r>
                    </a:p>
                    <a:p>
                      <a:pPr marL="0" marR="0">
                        <a:lnSpc>
                          <a:spcPct val="150000"/>
                        </a:lnSpc>
                        <a:spcBef>
                          <a:spcPts val="0"/>
                        </a:spcBef>
                        <a:spcAft>
                          <a:spcPts val="0"/>
                        </a:spcAft>
                      </a:pPr>
                      <a:r>
                        <a:rPr lang="en-US" sz="1100" dirty="0">
                          <a:effectLst/>
                          <a:latin typeface="Arial Black" panose="020B0A04020102020204" pitchFamily="34" charset="0"/>
                        </a:rPr>
                        <a:t>TEST DATA</a:t>
                      </a:r>
                      <a:endParaRPr lang="en-US" sz="1100" dirty="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nSpc>
                          <a:spcPct val="150000"/>
                        </a:lnSpc>
                        <a:spcBef>
                          <a:spcPts val="0"/>
                        </a:spcBef>
                        <a:spcAft>
                          <a:spcPts val="0"/>
                        </a:spcAft>
                      </a:pPr>
                      <a:r>
                        <a:rPr lang="en-US" sz="1100">
                          <a:effectLst/>
                          <a:latin typeface="Arial Black" panose="020B0A04020102020204" pitchFamily="34" charset="0"/>
                        </a:rPr>
                        <a:t>MAPE FOR    TEST DATA </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extLst>
                  <a:ext uri="{0D108BD9-81ED-4DB2-BD59-A6C34878D82A}">
                    <a16:rowId xmlns:a16="http://schemas.microsoft.com/office/drawing/2014/main" val="162204137"/>
                  </a:ext>
                </a:extLst>
              </a:tr>
              <a:tr h="717169">
                <a:tc>
                  <a:txBody>
                    <a:bodyPr/>
                    <a:lstStyle/>
                    <a:p>
                      <a:pPr marL="0" marR="0">
                        <a:lnSpc>
                          <a:spcPct val="150000"/>
                        </a:lnSpc>
                        <a:spcBef>
                          <a:spcPts val="0"/>
                        </a:spcBef>
                        <a:spcAft>
                          <a:spcPts val="0"/>
                        </a:spcAft>
                      </a:pPr>
                      <a:r>
                        <a:rPr lang="en-US" sz="1100" dirty="0">
                          <a:effectLst/>
                          <a:latin typeface="Arial Black" panose="020B0A04020102020204" pitchFamily="34" charset="0"/>
                        </a:rPr>
                        <a:t>EMA_200ARIMA</a:t>
                      </a:r>
                      <a:endParaRPr lang="en-US" sz="1100" dirty="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nSpc>
                          <a:spcPct val="150000"/>
                        </a:lnSpc>
                        <a:spcBef>
                          <a:spcPts val="0"/>
                        </a:spcBef>
                        <a:spcAft>
                          <a:spcPts val="0"/>
                        </a:spcAft>
                      </a:pPr>
                      <a:r>
                        <a:rPr lang="en-US" sz="1100">
                          <a:effectLst/>
                          <a:latin typeface="Arial Black" panose="020B0A04020102020204" pitchFamily="34" charset="0"/>
                        </a:rPr>
                        <a:t>Auto Arima model using Exponential moving average-200 samples</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a:effectLst/>
                          <a:latin typeface="Arial Black" panose="020B0A04020102020204" pitchFamily="34" charset="0"/>
                        </a:rPr>
                        <a:t>84.21</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a:effectLst/>
                          <a:latin typeface="Arial Black" panose="020B0A04020102020204" pitchFamily="34" charset="0"/>
                        </a:rPr>
                        <a:t>9662.99</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a:effectLst/>
                          <a:latin typeface="Arial Black" panose="020B0A04020102020204" pitchFamily="34" charset="0"/>
                        </a:rPr>
                        <a:t>98.30</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a:effectLst/>
                          <a:latin typeface="Arial Black" panose="020B0A04020102020204" pitchFamily="34" charset="0"/>
                        </a:rPr>
                        <a:t>96.06</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nSpc>
                          <a:spcPct val="150000"/>
                        </a:lnSpc>
                        <a:spcBef>
                          <a:spcPts val="0"/>
                        </a:spcBef>
                        <a:spcAft>
                          <a:spcPts val="0"/>
                        </a:spcAft>
                      </a:pPr>
                      <a:r>
                        <a:rPr lang="en-US" sz="1100">
                          <a:effectLst/>
                          <a:latin typeface="Arial Black" panose="020B0A04020102020204" pitchFamily="34" charset="0"/>
                        </a:rPr>
                        <a:t>Nan</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extLst>
                  <a:ext uri="{0D108BD9-81ED-4DB2-BD59-A6C34878D82A}">
                    <a16:rowId xmlns:a16="http://schemas.microsoft.com/office/drawing/2014/main" val="3902787621"/>
                  </a:ext>
                </a:extLst>
              </a:tr>
              <a:tr h="469567">
                <a:tc>
                  <a:txBody>
                    <a:bodyPr/>
                    <a:lstStyle/>
                    <a:p>
                      <a:pPr marL="0" marR="0">
                        <a:lnSpc>
                          <a:spcPct val="150000"/>
                        </a:lnSpc>
                        <a:spcBef>
                          <a:spcPts val="0"/>
                        </a:spcBef>
                        <a:spcAft>
                          <a:spcPts val="0"/>
                        </a:spcAft>
                      </a:pPr>
                      <a:r>
                        <a:rPr lang="en-US" sz="1100">
                          <a:effectLst/>
                          <a:latin typeface="Arial Black" panose="020B0A04020102020204" pitchFamily="34" charset="0"/>
                        </a:rPr>
                        <a:t>SMA_100ARIMA</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nSpc>
                          <a:spcPct val="150000"/>
                        </a:lnSpc>
                        <a:spcBef>
                          <a:spcPts val="0"/>
                        </a:spcBef>
                        <a:spcAft>
                          <a:spcPts val="0"/>
                        </a:spcAft>
                      </a:pPr>
                      <a:r>
                        <a:rPr lang="en-US" sz="1100">
                          <a:effectLst/>
                          <a:latin typeface="Arial Black" panose="020B0A04020102020204" pitchFamily="34" charset="0"/>
                        </a:rPr>
                        <a:t>Auto Arima model using Simple moving average-100 samples</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a:effectLst/>
                          <a:latin typeface="Arial Black" panose="020B0A04020102020204" pitchFamily="34" charset="0"/>
                        </a:rPr>
                        <a:t>112.25</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a:effectLst/>
                          <a:latin typeface="Arial Black" panose="020B0A04020102020204" pitchFamily="34" charset="0"/>
                        </a:rPr>
                        <a:t>19404.28</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a:effectLst/>
                          <a:latin typeface="Arial Black" panose="020B0A04020102020204" pitchFamily="34" charset="0"/>
                        </a:rPr>
                        <a:t>139.30</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a:effectLst/>
                          <a:latin typeface="Arial Black" panose="020B0A04020102020204" pitchFamily="34" charset="0"/>
                        </a:rPr>
                        <a:t>95.51</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a:effectLst/>
                          <a:latin typeface="Arial Black" panose="020B0A04020102020204" pitchFamily="34" charset="0"/>
                        </a:rPr>
                        <a:t>9.42</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extLst>
                  <a:ext uri="{0D108BD9-81ED-4DB2-BD59-A6C34878D82A}">
                    <a16:rowId xmlns:a16="http://schemas.microsoft.com/office/drawing/2014/main" val="291155056"/>
                  </a:ext>
                </a:extLst>
              </a:tr>
              <a:tr h="469567">
                <a:tc>
                  <a:txBody>
                    <a:bodyPr/>
                    <a:lstStyle/>
                    <a:p>
                      <a:pPr marL="0" marR="0">
                        <a:lnSpc>
                          <a:spcPct val="150000"/>
                        </a:lnSpc>
                        <a:spcBef>
                          <a:spcPts val="0"/>
                        </a:spcBef>
                        <a:spcAft>
                          <a:spcPts val="0"/>
                        </a:spcAft>
                      </a:pPr>
                      <a:r>
                        <a:rPr lang="en-US" sz="1100" dirty="0">
                          <a:effectLst/>
                          <a:latin typeface="Arial Black" panose="020B0A04020102020204" pitchFamily="34" charset="0"/>
                        </a:rPr>
                        <a:t>SMA_20ARIMA</a:t>
                      </a:r>
                      <a:endParaRPr lang="en-US" sz="1100" dirty="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nSpc>
                          <a:spcPct val="150000"/>
                        </a:lnSpc>
                        <a:spcBef>
                          <a:spcPts val="0"/>
                        </a:spcBef>
                        <a:spcAft>
                          <a:spcPts val="0"/>
                        </a:spcAft>
                      </a:pPr>
                      <a:r>
                        <a:rPr lang="en-US" sz="1100">
                          <a:effectLst/>
                          <a:latin typeface="Arial Black" panose="020B0A04020102020204" pitchFamily="34" charset="0"/>
                        </a:rPr>
                        <a:t>Auto Arima model using Simple moving average-20 samples</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a:effectLst/>
                          <a:latin typeface="Arial Black" panose="020B0A04020102020204" pitchFamily="34" charset="0"/>
                        </a:rPr>
                        <a:t>183.76</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a:effectLst/>
                          <a:latin typeface="Arial Black" panose="020B0A04020102020204" pitchFamily="34" charset="0"/>
                        </a:rPr>
                        <a:t>45227.79</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a:effectLst/>
                          <a:latin typeface="Arial Black" panose="020B0A04020102020204" pitchFamily="34" charset="0"/>
                        </a:rPr>
                        <a:t>212.67</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a:effectLst/>
                          <a:latin typeface="Arial Black" panose="020B0A04020102020204" pitchFamily="34" charset="0"/>
                        </a:rPr>
                        <a:t>181.82</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a:effectLst/>
                          <a:latin typeface="Arial Black" panose="020B0A04020102020204" pitchFamily="34" charset="0"/>
                        </a:rPr>
                        <a:t>16.29</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extLst>
                  <a:ext uri="{0D108BD9-81ED-4DB2-BD59-A6C34878D82A}">
                    <a16:rowId xmlns:a16="http://schemas.microsoft.com/office/drawing/2014/main" val="1386829260"/>
                  </a:ext>
                </a:extLst>
              </a:tr>
              <a:tr h="469567">
                <a:tc>
                  <a:txBody>
                    <a:bodyPr/>
                    <a:lstStyle/>
                    <a:p>
                      <a:pPr marL="0" marR="0">
                        <a:lnSpc>
                          <a:spcPct val="150000"/>
                        </a:lnSpc>
                        <a:spcBef>
                          <a:spcPts val="0"/>
                        </a:spcBef>
                        <a:spcAft>
                          <a:spcPts val="0"/>
                        </a:spcAft>
                      </a:pPr>
                      <a:r>
                        <a:rPr lang="en-US" sz="1100">
                          <a:effectLst/>
                          <a:latin typeface="Arial Black" panose="020B0A04020102020204" pitchFamily="34" charset="0"/>
                        </a:rPr>
                        <a:t>SMA_13ARIMA</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nSpc>
                          <a:spcPct val="150000"/>
                        </a:lnSpc>
                        <a:spcBef>
                          <a:spcPts val="0"/>
                        </a:spcBef>
                        <a:spcAft>
                          <a:spcPts val="0"/>
                        </a:spcAft>
                      </a:pPr>
                      <a:r>
                        <a:rPr lang="en-US" sz="1100" dirty="0">
                          <a:effectLst/>
                          <a:latin typeface="Arial Black" panose="020B0A04020102020204" pitchFamily="34" charset="0"/>
                        </a:rPr>
                        <a:t>Auto Arima model using Simple moving average-13 samples</a:t>
                      </a:r>
                      <a:endParaRPr lang="en-US" sz="1100" dirty="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dirty="0">
                          <a:effectLst/>
                          <a:latin typeface="Arial Black" panose="020B0A04020102020204" pitchFamily="34" charset="0"/>
                        </a:rPr>
                        <a:t>184.73</a:t>
                      </a:r>
                      <a:endParaRPr lang="en-US" sz="1100" dirty="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a:effectLst/>
                          <a:latin typeface="Arial Black" panose="020B0A04020102020204" pitchFamily="34" charset="0"/>
                        </a:rPr>
                        <a:t>44482.52</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a:effectLst/>
                          <a:latin typeface="Arial Black" panose="020B0A04020102020204" pitchFamily="34" charset="0"/>
                        </a:rPr>
                        <a:t>210.91</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a:effectLst/>
                          <a:latin typeface="Arial Black" panose="020B0A04020102020204" pitchFamily="34" charset="0"/>
                        </a:rPr>
                        <a:t>172.64</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a:effectLst/>
                          <a:latin typeface="Arial Black" panose="020B0A04020102020204" pitchFamily="34" charset="0"/>
                        </a:rPr>
                        <a:t>16.171</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extLst>
                  <a:ext uri="{0D108BD9-81ED-4DB2-BD59-A6C34878D82A}">
                    <a16:rowId xmlns:a16="http://schemas.microsoft.com/office/drawing/2014/main" val="2448450964"/>
                  </a:ext>
                </a:extLst>
              </a:tr>
              <a:tr h="469567">
                <a:tc>
                  <a:txBody>
                    <a:bodyPr/>
                    <a:lstStyle/>
                    <a:p>
                      <a:pPr marL="0" marR="0">
                        <a:lnSpc>
                          <a:spcPct val="150000"/>
                        </a:lnSpc>
                        <a:spcBef>
                          <a:spcPts val="0"/>
                        </a:spcBef>
                        <a:spcAft>
                          <a:spcPts val="0"/>
                        </a:spcAft>
                      </a:pPr>
                      <a:r>
                        <a:rPr lang="en-US" sz="1100">
                          <a:effectLst/>
                          <a:latin typeface="Arial Black" panose="020B0A04020102020204" pitchFamily="34" charset="0"/>
                        </a:rPr>
                        <a:t>SMA_7ARIMA</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nSpc>
                          <a:spcPct val="150000"/>
                        </a:lnSpc>
                        <a:spcBef>
                          <a:spcPts val="0"/>
                        </a:spcBef>
                        <a:spcAft>
                          <a:spcPts val="0"/>
                        </a:spcAft>
                      </a:pPr>
                      <a:r>
                        <a:rPr lang="en-US" sz="1100" dirty="0">
                          <a:effectLst/>
                          <a:latin typeface="Arial Black" panose="020B0A04020102020204" pitchFamily="34" charset="0"/>
                        </a:rPr>
                        <a:t>Auto Arima model using Simple moving average-7 samples</a:t>
                      </a:r>
                      <a:endParaRPr lang="en-US" sz="1100" dirty="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dirty="0">
                          <a:effectLst/>
                          <a:latin typeface="Arial Black" panose="020B0A04020102020204" pitchFamily="34" charset="0"/>
                        </a:rPr>
                        <a:t>185.64</a:t>
                      </a:r>
                      <a:endParaRPr lang="en-US" sz="1100" dirty="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a:effectLst/>
                          <a:latin typeface="Arial Black" panose="020B0A04020102020204" pitchFamily="34" charset="0"/>
                        </a:rPr>
                        <a:t>47486.11</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a:effectLst/>
                          <a:latin typeface="Arial Black" panose="020B0A04020102020204" pitchFamily="34" charset="0"/>
                        </a:rPr>
                        <a:t>217.91</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r>
                        <a:rPr lang="en-US" sz="1100">
                          <a:effectLst/>
                          <a:latin typeface="Arial Black" panose="020B0A04020102020204" pitchFamily="34" charset="0"/>
                        </a:rPr>
                        <a:t>173.93</a:t>
                      </a:r>
                      <a:endParaRPr lang="en-US" sz="110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tc>
                  <a:txBody>
                    <a:bodyPr/>
                    <a:lstStyle/>
                    <a:p>
                      <a:pPr marL="0" marR="0" algn="r">
                        <a:lnSpc>
                          <a:spcPct val="150000"/>
                        </a:lnSpc>
                        <a:spcBef>
                          <a:spcPts val="0"/>
                        </a:spcBef>
                        <a:spcAft>
                          <a:spcPts val="0"/>
                        </a:spcAft>
                      </a:pPr>
                      <a:br>
                        <a:rPr lang="en-US" sz="1100" dirty="0">
                          <a:effectLst/>
                          <a:latin typeface="Arial Black" panose="020B0A04020102020204" pitchFamily="34" charset="0"/>
                        </a:rPr>
                      </a:br>
                      <a:r>
                        <a:rPr lang="en-US" sz="1100" dirty="0">
                          <a:effectLst/>
                          <a:latin typeface="Arial Black" panose="020B0A04020102020204" pitchFamily="34" charset="0"/>
                        </a:rPr>
                        <a:t>15.09</a:t>
                      </a:r>
                      <a:endParaRPr lang="en-US" sz="1100" dirty="0">
                        <a:effectLst/>
                        <a:latin typeface="Arial Black" panose="020B0A04020102020204" pitchFamily="34" charset="0"/>
                        <a:ea typeface="Times New Roman" panose="02020603050405020304" pitchFamily="18" charset="0"/>
                        <a:cs typeface="Times New Roman" panose="02020603050405020304" pitchFamily="18" charset="0"/>
                      </a:endParaRPr>
                    </a:p>
                  </a:txBody>
                  <a:tcPr marL="41846" marR="41846" marT="0" marB="0" anchor="b"/>
                </a:tc>
                <a:extLst>
                  <a:ext uri="{0D108BD9-81ED-4DB2-BD59-A6C34878D82A}">
                    <a16:rowId xmlns:a16="http://schemas.microsoft.com/office/drawing/2014/main" val="268348908"/>
                  </a:ext>
                </a:extLst>
              </a:tr>
            </a:tbl>
          </a:graphicData>
        </a:graphic>
      </p:graphicFrame>
      <p:sp>
        <p:nvSpPr>
          <p:cNvPr id="5" name="TextBox 4">
            <a:extLst>
              <a:ext uri="{FF2B5EF4-FFF2-40B4-BE49-F238E27FC236}">
                <a16:creationId xmlns:a16="http://schemas.microsoft.com/office/drawing/2014/main" id="{D46120BB-0651-4C4C-B89E-025BB109B26B}"/>
              </a:ext>
            </a:extLst>
          </p:cNvPr>
          <p:cNvSpPr txBox="1"/>
          <p:nvPr/>
        </p:nvSpPr>
        <p:spPr>
          <a:xfrm>
            <a:off x="327255" y="1449082"/>
            <a:ext cx="5768745" cy="385362"/>
          </a:xfrm>
          <a:prstGeom prst="rect">
            <a:avLst/>
          </a:prstGeom>
          <a:solidFill>
            <a:srgbClr val="FFFF00"/>
          </a:solidFill>
        </p:spPr>
        <p:txBody>
          <a:bodyPr wrap="square">
            <a:spAutoFit/>
          </a:bodyPr>
          <a:lstStyle/>
          <a:p>
            <a:pPr marL="228600" marR="0" lvl="0" indent="0" algn="l" defTabSz="914400" rtl="0" eaLnBrk="1" fontAlgn="auto" latinLnBrk="0" hangingPunct="1">
              <a:lnSpc>
                <a:spcPct val="115000"/>
              </a:lnSpc>
              <a:spcBef>
                <a:spcPts val="1000"/>
              </a:spcBef>
              <a:spcAft>
                <a:spcPts val="0"/>
              </a:spcAft>
              <a:buClrTx/>
              <a:buSzTx/>
              <a:buFontTx/>
              <a:buNone/>
              <a:tabLst/>
              <a:defRPr/>
            </a:pPr>
            <a:r>
              <a:rPr lang="en-IN" sz="1800" b="1" dirty="0">
                <a:solidFill>
                  <a:srgbClr val="212121"/>
                </a:solidFill>
                <a:effectLst/>
                <a:latin typeface="Times New Roman" panose="02020603050405020304" pitchFamily="18" charset="0"/>
                <a:ea typeface="Times New Roman" panose="02020603050405020304" pitchFamily="18" charset="0"/>
              </a:rPr>
              <a:t>ARIMA Models Metrics</a:t>
            </a:r>
            <a:r>
              <a:rPr kumimoji="0" lang="en-US" sz="1800" b="1" i="0" u="none" strike="noStrike" kern="1200" cap="none" spc="0" normalizeH="0" baseline="0" noProof="0" dirty="0">
                <a:ln>
                  <a:noFill/>
                </a:ln>
                <a:solidFill>
                  <a:prstClr val="black"/>
                </a:solidFill>
                <a:effectLst/>
                <a:highlight>
                  <a:srgbClr val="FFFF00"/>
                </a:highlight>
                <a:uLnTx/>
                <a:uFillTx/>
                <a:latin typeface="Times New Roman" panose="02020603050405020304" pitchFamily="18" charset="0"/>
                <a:ea typeface="Times New Roman" panose="02020603050405020304" pitchFamily="18" charset="0"/>
                <a:cs typeface="+mn-cs"/>
              </a:rPr>
              <a:t>:</a:t>
            </a:r>
            <a:endParaRPr kumimoji="0" lang="en-US" sz="2000" b="1" i="0" u="none" strike="noStrike" kern="1200" cap="none" spc="0" normalizeH="0" baseline="0" noProof="0" dirty="0">
              <a:ln>
                <a:noFill/>
              </a:ln>
              <a:solidFill>
                <a:prstClr val="black"/>
              </a:solidFill>
              <a:effectLst/>
              <a:highlight>
                <a:srgbClr val="FFFF00"/>
              </a:highlight>
              <a:uLnTx/>
              <a:uFillTx/>
              <a:latin typeface="Times New Roman" panose="02020603050405020304" pitchFamily="18" charset="0"/>
              <a:ea typeface="Times New Roman" panose="02020603050405020304" pitchFamily="18" charset="0"/>
              <a:cs typeface="+mn-cs"/>
            </a:endParaRPr>
          </a:p>
        </p:txBody>
      </p:sp>
    </p:spTree>
    <p:extLst>
      <p:ext uri="{BB962C8B-B14F-4D97-AF65-F5344CB8AC3E}">
        <p14:creationId xmlns:p14="http://schemas.microsoft.com/office/powerpoint/2010/main" val="38693980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Deployment</a:t>
            </a:r>
            <a:br>
              <a:rPr lang="ko-KR" altLang="en-US" b="1" dirty="0">
                <a:solidFill>
                  <a:schemeClr val="tx1">
                    <a:lumMod val="75000"/>
                    <a:lumOff val="25000"/>
                  </a:schemeClr>
                </a:solidFill>
                <a:cs typeface="Arial" pitchFamily="34" charset="0"/>
              </a:rPr>
            </a:br>
            <a:endParaRPr lang="en-IN" dirty="0"/>
          </a:p>
        </p:txBody>
      </p:sp>
      <p:sp>
        <p:nvSpPr>
          <p:cNvPr id="10" name="TextBox 9">
            <a:extLst>
              <a:ext uri="{FF2B5EF4-FFF2-40B4-BE49-F238E27FC236}">
                <a16:creationId xmlns:a16="http://schemas.microsoft.com/office/drawing/2014/main" id="{7C1DB7FC-8779-4F31-8184-1B86FB7CA63A}"/>
              </a:ext>
            </a:extLst>
          </p:cNvPr>
          <p:cNvSpPr txBox="1"/>
          <p:nvPr/>
        </p:nvSpPr>
        <p:spPr>
          <a:xfrm>
            <a:off x="327255" y="1449082"/>
            <a:ext cx="5768745" cy="385362"/>
          </a:xfrm>
          <a:prstGeom prst="rect">
            <a:avLst/>
          </a:prstGeom>
          <a:solidFill>
            <a:srgbClr val="FFFF00"/>
          </a:solidFill>
        </p:spPr>
        <p:txBody>
          <a:bodyPr wrap="square">
            <a:spAutoFit/>
          </a:bodyPr>
          <a:lstStyle/>
          <a:p>
            <a:pPr marL="228600" marR="0" lvl="0" indent="0" algn="l" defTabSz="914400" rtl="0" eaLnBrk="1" fontAlgn="auto" latinLnBrk="0" hangingPunct="1">
              <a:lnSpc>
                <a:spcPct val="115000"/>
              </a:lnSpc>
              <a:spcBef>
                <a:spcPts val="1000"/>
              </a:spcBef>
              <a:spcAft>
                <a:spcPts val="0"/>
              </a:spcAft>
              <a:buClrTx/>
              <a:buSzTx/>
              <a:buFontTx/>
              <a:buNone/>
              <a:tabLst/>
              <a:defRPr/>
            </a:pPr>
            <a:r>
              <a:rPr lang="en-IN" sz="1800" b="1" dirty="0">
                <a:solidFill>
                  <a:srgbClr val="212121"/>
                </a:solidFill>
                <a:effectLst/>
                <a:latin typeface="Times New Roman" panose="02020603050405020304" pitchFamily="18" charset="0"/>
                <a:ea typeface="Times New Roman" panose="02020603050405020304" pitchFamily="18" charset="0"/>
              </a:rPr>
              <a:t>ARIMA Models Metrics</a:t>
            </a:r>
            <a:r>
              <a:rPr kumimoji="0" lang="en-US" sz="1800" b="1" i="0" u="none" strike="noStrike" kern="1200" cap="none" spc="0" normalizeH="0" baseline="0" noProof="0" dirty="0">
                <a:ln>
                  <a:noFill/>
                </a:ln>
                <a:solidFill>
                  <a:prstClr val="black"/>
                </a:solidFill>
                <a:effectLst/>
                <a:highlight>
                  <a:srgbClr val="FFFF00"/>
                </a:highlight>
                <a:uLnTx/>
                <a:uFillTx/>
                <a:latin typeface="Times New Roman" panose="02020603050405020304" pitchFamily="18" charset="0"/>
                <a:ea typeface="Times New Roman" panose="02020603050405020304" pitchFamily="18" charset="0"/>
                <a:cs typeface="+mn-cs"/>
              </a:rPr>
              <a:t>:</a:t>
            </a:r>
            <a:endParaRPr kumimoji="0" lang="en-US" sz="2000" b="1" i="0" u="none" strike="noStrike" kern="1200" cap="none" spc="0" normalizeH="0" baseline="0" noProof="0" dirty="0">
              <a:ln>
                <a:noFill/>
              </a:ln>
              <a:solidFill>
                <a:prstClr val="black"/>
              </a:solidFill>
              <a:effectLst/>
              <a:highlight>
                <a:srgbClr val="FFFF00"/>
              </a:highlight>
              <a:uLnTx/>
              <a:uFillTx/>
              <a:latin typeface="Times New Roman" panose="02020603050405020304" pitchFamily="18" charset="0"/>
              <a:ea typeface="Times New Roman" panose="02020603050405020304" pitchFamily="18" charset="0"/>
              <a:cs typeface="+mn-cs"/>
            </a:endParaRPr>
          </a:p>
        </p:txBody>
      </p:sp>
      <p:sp>
        <p:nvSpPr>
          <p:cNvPr id="7" name="TextBox 6">
            <a:extLst>
              <a:ext uri="{FF2B5EF4-FFF2-40B4-BE49-F238E27FC236}">
                <a16:creationId xmlns:a16="http://schemas.microsoft.com/office/drawing/2014/main" id="{05E6D898-F960-4B2B-8BE7-6B98252DCA19}"/>
              </a:ext>
            </a:extLst>
          </p:cNvPr>
          <p:cNvSpPr txBox="1"/>
          <p:nvPr/>
        </p:nvSpPr>
        <p:spPr>
          <a:xfrm>
            <a:off x="338667" y="1865130"/>
            <a:ext cx="11008206" cy="3366563"/>
          </a:xfrm>
          <a:prstGeom prst="rect">
            <a:avLst/>
          </a:prstGeom>
          <a:noFill/>
        </p:spPr>
        <p:txBody>
          <a:bodyPr wrap="square">
            <a:spAutoFit/>
          </a:bodyPr>
          <a:lstStyle/>
          <a:p>
            <a:pPr marL="0" marR="0" algn="just">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rPr>
              <a:t>In all results of the ADF test for ARIMA Modelling on our dataset for HDFC stock, it was observed that the p-value obtained is bigger than 0.05 thus we the null hypothesis is not rejected and it </a:t>
            </a:r>
            <a:r>
              <a:rPr lang="en-IN" dirty="0">
                <a:latin typeface="Times New Roman" panose="02020603050405020304" pitchFamily="18" charset="0"/>
                <a:ea typeface="Times New Roman" panose="02020603050405020304" pitchFamily="18" charset="0"/>
              </a:rPr>
              <a:t>is </a:t>
            </a:r>
            <a:r>
              <a:rPr lang="en-IN" sz="1800" dirty="0">
                <a:effectLst/>
                <a:latin typeface="Times New Roman" panose="02020603050405020304" pitchFamily="18" charset="0"/>
                <a:ea typeface="Times New Roman" panose="02020603050405020304" pitchFamily="18" charset="0"/>
              </a:rPr>
              <a:t>concluded that the statistic for Dataset under consideration is non-stationary.</a:t>
            </a:r>
          </a:p>
          <a:p>
            <a:pPr marL="0" marR="0" algn="just">
              <a:lnSpc>
                <a:spcPct val="150000"/>
              </a:lnSpc>
              <a:spcBef>
                <a:spcPts val="0"/>
              </a:spcBef>
              <a:spcAft>
                <a:spcPts val="0"/>
              </a:spcAft>
            </a:pP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cs typeface="Calibri" panose="020F0502020204030204" pitchFamily="34" charset="0"/>
              </a:rPr>
              <a:t>It can be observed that mean Absolute Error, Mean Square Error, Root Mean Square Error, Median Absolute Error, and </a:t>
            </a:r>
            <a:r>
              <a:rPr lang="en-IN" sz="1800" dirty="0">
                <a:effectLst/>
                <a:latin typeface="Times New Roman" panose="02020603050405020304" pitchFamily="18" charset="0"/>
                <a:ea typeface="Times New Roman" panose="02020603050405020304" pitchFamily="18" charset="0"/>
              </a:rPr>
              <a:t>Mean Absolute Percentage Error are far too high </a:t>
            </a:r>
            <a:r>
              <a:rPr lang="en-IN" sz="1800" dirty="0">
                <a:effectLst/>
                <a:latin typeface="Times New Roman" panose="02020603050405020304" pitchFamily="18" charset="0"/>
                <a:ea typeface="Times New Roman" panose="02020603050405020304" pitchFamily="18" charset="0"/>
                <a:cs typeface="Calibri" panose="020F0502020204030204" pitchFamily="34" charset="0"/>
              </a:rPr>
              <a:t>in the case of all Auto ARIMA Modelling. Hence, it </a:t>
            </a:r>
            <a:r>
              <a:rPr lang="en-IN" sz="1800">
                <a:effectLst/>
                <a:latin typeface="Times New Roman" panose="02020603050405020304" pitchFamily="18" charset="0"/>
                <a:ea typeface="Times New Roman" panose="02020603050405020304" pitchFamily="18" charset="0"/>
                <a:cs typeface="Calibri" panose="020F0502020204030204" pitchFamily="34" charset="0"/>
              </a:rPr>
              <a:t>can be concluded </a:t>
            </a:r>
            <a:r>
              <a:rPr lang="en-IN" sz="1800" dirty="0">
                <a:effectLst/>
                <a:latin typeface="Times New Roman" panose="02020603050405020304" pitchFamily="18" charset="0"/>
                <a:ea typeface="Times New Roman" panose="02020603050405020304" pitchFamily="18" charset="0"/>
                <a:cs typeface="Calibri" panose="020F0502020204030204" pitchFamily="34" charset="0"/>
              </a:rPr>
              <a:t>that the dataset under consideration was not suitable for Time series Modelling using the ARIMA Modelling algorithm.</a:t>
            </a:r>
            <a:endParaRPr lang="en-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3835605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Autofit/>
          </a:bodyPr>
          <a:lstStyle/>
          <a:p>
            <a:pPr algn="l"/>
            <a:br>
              <a:rPr lang="en-US" sz="1800" b="1" dirty="0"/>
            </a:br>
            <a:r>
              <a:rPr lang="en-IN" sz="1800" dirty="0">
                <a:solidFill>
                  <a:schemeClr val="tx1"/>
                </a:solidFill>
              </a:rPr>
              <a:t>Deployment</a:t>
            </a:r>
            <a:br>
              <a:rPr lang="ko-KR" altLang="en-US" sz="1800" b="1" dirty="0">
                <a:solidFill>
                  <a:schemeClr val="tx1">
                    <a:lumMod val="75000"/>
                    <a:lumOff val="25000"/>
                  </a:schemeClr>
                </a:solidFill>
                <a:cs typeface="Arial" pitchFamily="34" charset="0"/>
              </a:rPr>
            </a:br>
            <a:endParaRPr lang="en-IN" sz="1800" dirty="0"/>
          </a:p>
        </p:txBody>
      </p:sp>
      <p:sp>
        <p:nvSpPr>
          <p:cNvPr id="10" name="TextBox 9">
            <a:extLst>
              <a:ext uri="{FF2B5EF4-FFF2-40B4-BE49-F238E27FC236}">
                <a16:creationId xmlns:a16="http://schemas.microsoft.com/office/drawing/2014/main" id="{7C1DB7FC-8779-4F31-8184-1B86FB7CA63A}"/>
              </a:ext>
            </a:extLst>
          </p:cNvPr>
          <p:cNvSpPr txBox="1"/>
          <p:nvPr/>
        </p:nvSpPr>
        <p:spPr>
          <a:xfrm>
            <a:off x="3224258" y="1128889"/>
            <a:ext cx="8544407" cy="1341008"/>
          </a:xfrm>
          <a:prstGeom prst="rect">
            <a:avLst/>
          </a:prstGeom>
          <a:solidFill>
            <a:srgbClr val="FFFF00"/>
          </a:solidFill>
        </p:spPr>
        <p:txBody>
          <a:bodyPr wrap="square">
            <a:spAutoFit/>
          </a:bodyPr>
          <a:lstStyle/>
          <a:p>
            <a:pPr marL="228600" marR="0" lvl="0" indent="0" algn="l" defTabSz="914400" rtl="0" eaLnBrk="1" fontAlgn="auto" latinLnBrk="0" hangingPunct="1">
              <a:lnSpc>
                <a:spcPct val="115000"/>
              </a:lnSpc>
              <a:spcBef>
                <a:spcPts val="1000"/>
              </a:spcBef>
              <a:spcAft>
                <a:spcPts val="0"/>
              </a:spcAft>
              <a:buClrTx/>
              <a:buSzTx/>
              <a:buFontTx/>
              <a:buNone/>
              <a:tabLst/>
              <a:defRPr/>
            </a:pPr>
            <a:r>
              <a:rPr lang="en-IN" b="1" dirty="0">
                <a:solidFill>
                  <a:srgbClr val="212121"/>
                </a:solidFill>
                <a:effectLst/>
                <a:latin typeface="Times New Roman" panose="02020603050405020304" pitchFamily="18" charset="0"/>
                <a:ea typeface="Times New Roman" panose="02020603050405020304" pitchFamily="18" charset="0"/>
              </a:rPr>
              <a:t>Regression Models-Part1 Metrics</a:t>
            </a:r>
            <a:r>
              <a:rPr kumimoji="0" lang="en-US" b="1" i="0" u="none" strike="noStrike" kern="1200" cap="none" spc="0" normalizeH="0" baseline="0" noProof="0" dirty="0">
                <a:ln>
                  <a:noFill/>
                </a:ln>
                <a:solidFill>
                  <a:prstClr val="black"/>
                </a:solidFill>
                <a:effectLst/>
                <a:highlight>
                  <a:srgbClr val="FFFF00"/>
                </a:highlight>
                <a:uLnTx/>
                <a:uFillTx/>
                <a:latin typeface="Times New Roman" panose="02020603050405020304" pitchFamily="18" charset="0"/>
                <a:ea typeface="Times New Roman" panose="02020603050405020304" pitchFamily="18" charset="0"/>
                <a:cs typeface="+mn-cs"/>
              </a:rPr>
              <a:t>:It can be observed that mean Absolute Error and Mean Absolute Percentage Error was satisfactory for the Ordinary Least Squares (OLS)-Linear Regression Model. However, other Regression Models were not able to provide MAPE within the acceptable range.</a:t>
            </a:r>
          </a:p>
        </p:txBody>
      </p:sp>
      <p:graphicFrame>
        <p:nvGraphicFramePr>
          <p:cNvPr id="2" name="Table 1">
            <a:extLst>
              <a:ext uri="{FF2B5EF4-FFF2-40B4-BE49-F238E27FC236}">
                <a16:creationId xmlns:a16="http://schemas.microsoft.com/office/drawing/2014/main" id="{FFF68A8B-971D-4EAC-860E-A54254F61F18}"/>
              </a:ext>
            </a:extLst>
          </p:cNvPr>
          <p:cNvGraphicFramePr>
            <a:graphicFrameLocks noGrp="1"/>
          </p:cNvGraphicFramePr>
          <p:nvPr>
            <p:extLst>
              <p:ext uri="{D42A27DB-BD31-4B8C-83A1-F6EECF244321}">
                <p14:modId xmlns:p14="http://schemas.microsoft.com/office/powerpoint/2010/main" val="1999701003"/>
              </p:ext>
            </p:extLst>
          </p:nvPr>
        </p:nvGraphicFramePr>
        <p:xfrm>
          <a:off x="415635" y="2548918"/>
          <a:ext cx="11353031" cy="3929270"/>
        </p:xfrm>
        <a:graphic>
          <a:graphicData uri="http://schemas.openxmlformats.org/drawingml/2006/table">
            <a:tbl>
              <a:tblPr firstRow="1" firstCol="1" bandRow="1">
                <a:tableStyleId>{5C22544A-7EE6-4342-B048-85BDC9FD1C3A}</a:tableStyleId>
              </a:tblPr>
              <a:tblGrid>
                <a:gridCol w="1835920">
                  <a:extLst>
                    <a:ext uri="{9D8B030D-6E8A-4147-A177-3AD203B41FA5}">
                      <a16:colId xmlns:a16="http://schemas.microsoft.com/office/drawing/2014/main" val="3649690698"/>
                    </a:ext>
                  </a:extLst>
                </a:gridCol>
                <a:gridCol w="2393496">
                  <a:extLst>
                    <a:ext uri="{9D8B030D-6E8A-4147-A177-3AD203B41FA5}">
                      <a16:colId xmlns:a16="http://schemas.microsoft.com/office/drawing/2014/main" val="3307249816"/>
                    </a:ext>
                  </a:extLst>
                </a:gridCol>
                <a:gridCol w="1463791">
                  <a:extLst>
                    <a:ext uri="{9D8B030D-6E8A-4147-A177-3AD203B41FA5}">
                      <a16:colId xmlns:a16="http://schemas.microsoft.com/office/drawing/2014/main" val="1435811910"/>
                    </a:ext>
                  </a:extLst>
                </a:gridCol>
                <a:gridCol w="1558986">
                  <a:extLst>
                    <a:ext uri="{9D8B030D-6E8A-4147-A177-3AD203B41FA5}">
                      <a16:colId xmlns:a16="http://schemas.microsoft.com/office/drawing/2014/main" val="1281021576"/>
                    </a:ext>
                  </a:extLst>
                </a:gridCol>
                <a:gridCol w="1325323">
                  <a:extLst>
                    <a:ext uri="{9D8B030D-6E8A-4147-A177-3AD203B41FA5}">
                      <a16:colId xmlns:a16="http://schemas.microsoft.com/office/drawing/2014/main" val="213414963"/>
                    </a:ext>
                  </a:extLst>
                </a:gridCol>
                <a:gridCol w="1558986">
                  <a:extLst>
                    <a:ext uri="{9D8B030D-6E8A-4147-A177-3AD203B41FA5}">
                      <a16:colId xmlns:a16="http://schemas.microsoft.com/office/drawing/2014/main" val="687584035"/>
                    </a:ext>
                  </a:extLst>
                </a:gridCol>
                <a:gridCol w="1216529">
                  <a:extLst>
                    <a:ext uri="{9D8B030D-6E8A-4147-A177-3AD203B41FA5}">
                      <a16:colId xmlns:a16="http://schemas.microsoft.com/office/drawing/2014/main" val="1125624458"/>
                    </a:ext>
                  </a:extLst>
                </a:gridCol>
              </a:tblGrid>
              <a:tr h="1575600">
                <a:tc>
                  <a:txBody>
                    <a:bodyPr/>
                    <a:lstStyle/>
                    <a:p>
                      <a:pPr marL="0" marR="0">
                        <a:lnSpc>
                          <a:spcPct val="150000"/>
                        </a:lnSpc>
                        <a:spcBef>
                          <a:spcPts val="0"/>
                        </a:spcBef>
                        <a:spcAft>
                          <a:spcPts val="0"/>
                        </a:spcAft>
                      </a:pPr>
                      <a:r>
                        <a:rPr lang="en-US" sz="1200" b="1" dirty="0">
                          <a:effectLst/>
                          <a:latin typeface="Arial Black" panose="020B0A04020102020204" pitchFamily="34" charset="0"/>
                        </a:rPr>
                        <a:t>SERIAL NUMBERS</a:t>
                      </a:r>
                      <a:endParaRPr lang="en-US" sz="1200" b="1" dirty="0">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nSpc>
                          <a:spcPct val="150000"/>
                        </a:lnSpc>
                        <a:spcBef>
                          <a:spcPts val="0"/>
                        </a:spcBef>
                        <a:spcAft>
                          <a:spcPts val="0"/>
                        </a:spcAft>
                      </a:pPr>
                      <a:r>
                        <a:rPr lang="en-US" sz="1200" b="1">
                          <a:effectLst/>
                          <a:latin typeface="Arial Black" panose="020B0A04020102020204" pitchFamily="34" charset="0"/>
                        </a:rPr>
                        <a:t>DESCRIPTIONS</a:t>
                      </a:r>
                      <a:endParaRPr lang="en-US" sz="1200" b="1" dirty="0">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nSpc>
                          <a:spcPct val="150000"/>
                        </a:lnSpc>
                        <a:spcBef>
                          <a:spcPts val="0"/>
                        </a:spcBef>
                        <a:spcAft>
                          <a:spcPts val="0"/>
                        </a:spcAft>
                      </a:pPr>
                      <a:r>
                        <a:rPr lang="en-US" sz="1200" b="1">
                          <a:effectLst/>
                          <a:latin typeface="Arial Black" panose="020B0A04020102020204" pitchFamily="34" charset="0"/>
                        </a:rPr>
                        <a:t>MEAN ABSOLUTE ERROR (MAE) FOR TEST DATA</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nSpc>
                          <a:spcPct val="150000"/>
                        </a:lnSpc>
                        <a:spcBef>
                          <a:spcPts val="0"/>
                        </a:spcBef>
                        <a:spcAft>
                          <a:spcPts val="0"/>
                        </a:spcAft>
                      </a:pPr>
                      <a:r>
                        <a:rPr lang="en-US" sz="1200" b="1" dirty="0">
                          <a:effectLst/>
                          <a:latin typeface="Arial Black" panose="020B0A04020102020204" pitchFamily="34" charset="0"/>
                        </a:rPr>
                        <a:t>MEAN SQUARE ERROR (MSE) FOR TEST DATA</a:t>
                      </a:r>
                      <a:endParaRPr lang="en-US" sz="1200" b="1" dirty="0">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nSpc>
                          <a:spcPct val="150000"/>
                        </a:lnSpc>
                        <a:spcBef>
                          <a:spcPts val="0"/>
                        </a:spcBef>
                        <a:spcAft>
                          <a:spcPts val="0"/>
                        </a:spcAft>
                      </a:pPr>
                      <a:r>
                        <a:rPr lang="en-US" sz="1200" b="1" dirty="0">
                          <a:effectLst/>
                          <a:latin typeface="Arial Black" panose="020B0A04020102020204" pitchFamily="34" charset="0"/>
                        </a:rPr>
                        <a:t>ROOT MEAN SQUARE ERROR (RMSE) FOR TEST DATA</a:t>
                      </a:r>
                      <a:endParaRPr lang="en-US" sz="1200" b="1" dirty="0">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nSpc>
                          <a:spcPct val="150000"/>
                        </a:lnSpc>
                        <a:spcBef>
                          <a:spcPts val="0"/>
                        </a:spcBef>
                        <a:spcAft>
                          <a:spcPts val="0"/>
                        </a:spcAft>
                      </a:pPr>
                      <a:r>
                        <a:rPr lang="en-US" sz="1200" b="1" dirty="0">
                          <a:effectLst/>
                          <a:latin typeface="Arial Black" panose="020B0A04020102020204" pitchFamily="34" charset="0"/>
                        </a:rPr>
                        <a:t>Median Absolute Error FOR TEST DATA</a:t>
                      </a:r>
                      <a:endParaRPr lang="en-US" sz="1200" b="1" dirty="0">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nSpc>
                          <a:spcPct val="150000"/>
                        </a:lnSpc>
                        <a:spcBef>
                          <a:spcPts val="0"/>
                        </a:spcBef>
                        <a:spcAft>
                          <a:spcPts val="0"/>
                        </a:spcAft>
                      </a:pPr>
                      <a:r>
                        <a:rPr lang="en-US" sz="1200" b="1">
                          <a:effectLst/>
                          <a:latin typeface="Arial Black" panose="020B0A04020102020204" pitchFamily="34" charset="0"/>
                        </a:rPr>
                        <a:t>MAPE FOR    TEST DATA </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extLst>
                  <a:ext uri="{0D108BD9-81ED-4DB2-BD59-A6C34878D82A}">
                    <a16:rowId xmlns:a16="http://schemas.microsoft.com/office/drawing/2014/main" val="1998918959"/>
                  </a:ext>
                </a:extLst>
              </a:tr>
              <a:tr h="867662">
                <a:tc>
                  <a:txBody>
                    <a:bodyPr/>
                    <a:lstStyle/>
                    <a:p>
                      <a:pPr marL="0" marR="0">
                        <a:lnSpc>
                          <a:spcPct val="150000"/>
                        </a:lnSpc>
                        <a:spcBef>
                          <a:spcPts val="0"/>
                        </a:spcBef>
                        <a:spcAft>
                          <a:spcPts val="0"/>
                        </a:spcAft>
                      </a:pPr>
                      <a:r>
                        <a:rPr lang="en-US" sz="1200" b="1">
                          <a:effectLst/>
                          <a:latin typeface="Arial Black" panose="020B0A04020102020204" pitchFamily="34" charset="0"/>
                        </a:rPr>
                        <a:t>OLS Model</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nSpc>
                          <a:spcPct val="150000"/>
                        </a:lnSpc>
                        <a:spcBef>
                          <a:spcPts val="0"/>
                        </a:spcBef>
                        <a:spcAft>
                          <a:spcPts val="0"/>
                        </a:spcAft>
                      </a:pPr>
                      <a:r>
                        <a:rPr lang="en-US" sz="1200" b="1" dirty="0">
                          <a:effectLst/>
                          <a:latin typeface="Arial Black" panose="020B0A04020102020204" pitchFamily="34" charset="0"/>
                        </a:rPr>
                        <a:t>Ordinary Least Squares (OLS)-Linear Regression Model</a:t>
                      </a:r>
                      <a:endParaRPr lang="en-US" sz="1200" b="1" dirty="0">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gn="r">
                        <a:lnSpc>
                          <a:spcPct val="150000"/>
                        </a:lnSpc>
                        <a:spcBef>
                          <a:spcPts val="0"/>
                        </a:spcBef>
                        <a:spcAft>
                          <a:spcPts val="0"/>
                        </a:spcAft>
                      </a:pPr>
                      <a:r>
                        <a:rPr lang="en-US" sz="1200" b="1">
                          <a:effectLst/>
                          <a:latin typeface="Arial Black" panose="020B0A04020102020204" pitchFamily="34" charset="0"/>
                        </a:rPr>
                        <a:t>2.03</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gn="r">
                        <a:lnSpc>
                          <a:spcPct val="150000"/>
                        </a:lnSpc>
                        <a:spcBef>
                          <a:spcPts val="0"/>
                        </a:spcBef>
                        <a:spcAft>
                          <a:spcPts val="0"/>
                        </a:spcAft>
                      </a:pPr>
                      <a:r>
                        <a:rPr lang="en-US" sz="1200" b="1">
                          <a:effectLst/>
                          <a:latin typeface="Arial Black" panose="020B0A04020102020204" pitchFamily="34" charset="0"/>
                        </a:rPr>
                        <a:t>11.83</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gn="r">
                        <a:lnSpc>
                          <a:spcPct val="150000"/>
                        </a:lnSpc>
                        <a:spcBef>
                          <a:spcPts val="0"/>
                        </a:spcBef>
                        <a:spcAft>
                          <a:spcPts val="0"/>
                        </a:spcAft>
                      </a:pPr>
                      <a:r>
                        <a:rPr lang="en-US" sz="1200" b="1">
                          <a:effectLst/>
                          <a:latin typeface="Arial Black" panose="020B0A04020102020204" pitchFamily="34" charset="0"/>
                        </a:rPr>
                        <a:t>3.44</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gn="r">
                        <a:lnSpc>
                          <a:spcPct val="150000"/>
                        </a:lnSpc>
                        <a:spcBef>
                          <a:spcPts val="0"/>
                        </a:spcBef>
                        <a:spcAft>
                          <a:spcPts val="0"/>
                        </a:spcAft>
                      </a:pPr>
                      <a:r>
                        <a:rPr lang="en-US" sz="1200" b="1">
                          <a:effectLst/>
                          <a:latin typeface="Arial Black" panose="020B0A04020102020204" pitchFamily="34" charset="0"/>
                        </a:rPr>
                        <a:t>1.14</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gn="r">
                        <a:lnSpc>
                          <a:spcPct val="150000"/>
                        </a:lnSpc>
                        <a:spcBef>
                          <a:spcPts val="0"/>
                        </a:spcBef>
                        <a:spcAft>
                          <a:spcPts val="0"/>
                        </a:spcAft>
                      </a:pPr>
                      <a:r>
                        <a:rPr lang="en-US" sz="1200" b="1">
                          <a:effectLst/>
                          <a:latin typeface="Arial Black" panose="020B0A04020102020204" pitchFamily="34" charset="0"/>
                        </a:rPr>
                        <a:t>0.227</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extLst>
                  <a:ext uri="{0D108BD9-81ED-4DB2-BD59-A6C34878D82A}">
                    <a16:rowId xmlns:a16="http://schemas.microsoft.com/office/drawing/2014/main" val="2498569859"/>
                  </a:ext>
                </a:extLst>
              </a:tr>
              <a:tr h="349838">
                <a:tc>
                  <a:txBody>
                    <a:bodyPr/>
                    <a:lstStyle/>
                    <a:p>
                      <a:pPr marL="0" marR="0">
                        <a:lnSpc>
                          <a:spcPct val="150000"/>
                        </a:lnSpc>
                        <a:spcBef>
                          <a:spcPts val="0"/>
                        </a:spcBef>
                        <a:spcAft>
                          <a:spcPts val="0"/>
                        </a:spcAft>
                      </a:pPr>
                      <a:r>
                        <a:rPr lang="en-US" sz="1200" b="1">
                          <a:effectLst/>
                          <a:latin typeface="Arial Black" panose="020B0A04020102020204" pitchFamily="34" charset="0"/>
                        </a:rPr>
                        <a:t>LASSO Model</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nSpc>
                          <a:spcPct val="150000"/>
                        </a:lnSpc>
                        <a:spcBef>
                          <a:spcPts val="0"/>
                        </a:spcBef>
                        <a:spcAft>
                          <a:spcPts val="0"/>
                        </a:spcAft>
                      </a:pPr>
                      <a:r>
                        <a:rPr lang="en-US" sz="1200" b="1">
                          <a:effectLst/>
                          <a:latin typeface="Arial Black" panose="020B0A04020102020204" pitchFamily="34" charset="0"/>
                        </a:rPr>
                        <a:t>Lasso Regression Model</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gn="r">
                        <a:lnSpc>
                          <a:spcPct val="150000"/>
                        </a:lnSpc>
                        <a:spcBef>
                          <a:spcPts val="0"/>
                        </a:spcBef>
                        <a:spcAft>
                          <a:spcPts val="0"/>
                        </a:spcAft>
                      </a:pPr>
                      <a:r>
                        <a:rPr lang="en-US" sz="1200" b="1">
                          <a:effectLst/>
                          <a:latin typeface="Arial Black" panose="020B0A04020102020204" pitchFamily="34" charset="0"/>
                        </a:rPr>
                        <a:t>7.56</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gn="r">
                        <a:lnSpc>
                          <a:spcPct val="150000"/>
                        </a:lnSpc>
                        <a:spcBef>
                          <a:spcPts val="0"/>
                        </a:spcBef>
                        <a:spcAft>
                          <a:spcPts val="0"/>
                        </a:spcAft>
                      </a:pPr>
                      <a:r>
                        <a:rPr lang="en-US" sz="1200" b="1">
                          <a:effectLst/>
                          <a:latin typeface="Arial Black" panose="020B0A04020102020204" pitchFamily="34" charset="0"/>
                        </a:rPr>
                        <a:t>132.63</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gn="r">
                        <a:lnSpc>
                          <a:spcPct val="150000"/>
                        </a:lnSpc>
                        <a:spcBef>
                          <a:spcPts val="0"/>
                        </a:spcBef>
                        <a:spcAft>
                          <a:spcPts val="0"/>
                        </a:spcAft>
                      </a:pPr>
                      <a:r>
                        <a:rPr lang="en-US" sz="1200" b="1">
                          <a:effectLst/>
                          <a:latin typeface="Arial Black" panose="020B0A04020102020204" pitchFamily="34" charset="0"/>
                        </a:rPr>
                        <a:t>11.52</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gn="r">
                        <a:lnSpc>
                          <a:spcPct val="150000"/>
                        </a:lnSpc>
                        <a:spcBef>
                          <a:spcPts val="0"/>
                        </a:spcBef>
                        <a:spcAft>
                          <a:spcPts val="0"/>
                        </a:spcAft>
                      </a:pPr>
                      <a:r>
                        <a:rPr lang="en-US" sz="1200" b="1">
                          <a:effectLst/>
                          <a:latin typeface="Arial Black" panose="020B0A04020102020204" pitchFamily="34" charset="0"/>
                        </a:rPr>
                        <a:t>4.67</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gn="r">
                        <a:lnSpc>
                          <a:spcPct val="150000"/>
                        </a:lnSpc>
                        <a:spcBef>
                          <a:spcPts val="0"/>
                        </a:spcBef>
                        <a:spcAft>
                          <a:spcPts val="0"/>
                        </a:spcAft>
                      </a:pPr>
                      <a:r>
                        <a:rPr lang="en-US" sz="1200" b="1">
                          <a:effectLst/>
                          <a:latin typeface="Arial Black" panose="020B0A04020102020204" pitchFamily="34" charset="0"/>
                        </a:rPr>
                        <a:t>0.85</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extLst>
                  <a:ext uri="{0D108BD9-81ED-4DB2-BD59-A6C34878D82A}">
                    <a16:rowId xmlns:a16="http://schemas.microsoft.com/office/drawing/2014/main" val="371282464"/>
                  </a:ext>
                </a:extLst>
              </a:tr>
              <a:tr h="568085">
                <a:tc>
                  <a:txBody>
                    <a:bodyPr/>
                    <a:lstStyle/>
                    <a:p>
                      <a:pPr marL="0" marR="0">
                        <a:lnSpc>
                          <a:spcPct val="150000"/>
                        </a:lnSpc>
                        <a:spcBef>
                          <a:spcPts val="0"/>
                        </a:spcBef>
                        <a:spcAft>
                          <a:spcPts val="0"/>
                        </a:spcAft>
                      </a:pPr>
                      <a:r>
                        <a:rPr lang="en-US" sz="1200" b="1">
                          <a:effectLst/>
                          <a:latin typeface="Arial Black" panose="020B0A04020102020204" pitchFamily="34" charset="0"/>
                        </a:rPr>
                        <a:t>CVLASSO Model</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nSpc>
                          <a:spcPct val="150000"/>
                        </a:lnSpc>
                        <a:spcBef>
                          <a:spcPts val="0"/>
                        </a:spcBef>
                        <a:spcAft>
                          <a:spcPts val="0"/>
                        </a:spcAft>
                      </a:pPr>
                      <a:r>
                        <a:rPr lang="en-US" sz="1200" b="1">
                          <a:effectLst/>
                          <a:latin typeface="Arial Black" panose="020B0A04020102020204" pitchFamily="34" charset="0"/>
                        </a:rPr>
                        <a:t>Lasso regression Model Using Cross-Validation </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gn="r">
                        <a:lnSpc>
                          <a:spcPct val="150000"/>
                        </a:lnSpc>
                        <a:spcBef>
                          <a:spcPts val="0"/>
                        </a:spcBef>
                        <a:spcAft>
                          <a:spcPts val="0"/>
                        </a:spcAft>
                      </a:pPr>
                      <a:r>
                        <a:rPr lang="en-US" sz="1200" b="1">
                          <a:effectLst/>
                          <a:latin typeface="Arial Black" panose="020B0A04020102020204" pitchFamily="34" charset="0"/>
                        </a:rPr>
                        <a:t>7.55</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gn="r">
                        <a:lnSpc>
                          <a:spcPct val="150000"/>
                        </a:lnSpc>
                        <a:spcBef>
                          <a:spcPts val="0"/>
                        </a:spcBef>
                        <a:spcAft>
                          <a:spcPts val="0"/>
                        </a:spcAft>
                      </a:pPr>
                      <a:r>
                        <a:rPr lang="en-US" sz="1200" b="1">
                          <a:effectLst/>
                          <a:latin typeface="Arial Black" panose="020B0A04020102020204" pitchFamily="34" charset="0"/>
                        </a:rPr>
                        <a:t>132.59</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gn="r">
                        <a:lnSpc>
                          <a:spcPct val="150000"/>
                        </a:lnSpc>
                        <a:spcBef>
                          <a:spcPts val="0"/>
                        </a:spcBef>
                        <a:spcAft>
                          <a:spcPts val="0"/>
                        </a:spcAft>
                      </a:pPr>
                      <a:r>
                        <a:rPr lang="en-US" sz="1200" b="1">
                          <a:effectLst/>
                          <a:latin typeface="Arial Black" panose="020B0A04020102020204" pitchFamily="34" charset="0"/>
                        </a:rPr>
                        <a:t>11.51</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gn="r">
                        <a:lnSpc>
                          <a:spcPct val="150000"/>
                        </a:lnSpc>
                        <a:spcBef>
                          <a:spcPts val="0"/>
                        </a:spcBef>
                        <a:spcAft>
                          <a:spcPts val="0"/>
                        </a:spcAft>
                      </a:pPr>
                      <a:r>
                        <a:rPr lang="en-US" sz="1200" b="1">
                          <a:effectLst/>
                          <a:latin typeface="Arial Black" panose="020B0A04020102020204" pitchFamily="34" charset="0"/>
                        </a:rPr>
                        <a:t>4.66</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gn="r">
                        <a:lnSpc>
                          <a:spcPct val="150000"/>
                        </a:lnSpc>
                        <a:spcBef>
                          <a:spcPts val="0"/>
                        </a:spcBef>
                        <a:spcAft>
                          <a:spcPts val="0"/>
                        </a:spcAft>
                      </a:pPr>
                      <a:r>
                        <a:rPr lang="en-US" sz="1200" b="1">
                          <a:effectLst/>
                          <a:latin typeface="Arial Black" panose="020B0A04020102020204" pitchFamily="34" charset="0"/>
                        </a:rPr>
                        <a:t>0.85</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extLst>
                  <a:ext uri="{0D108BD9-81ED-4DB2-BD59-A6C34878D82A}">
                    <a16:rowId xmlns:a16="http://schemas.microsoft.com/office/drawing/2014/main" val="1243250589"/>
                  </a:ext>
                </a:extLst>
              </a:tr>
              <a:tr h="568085">
                <a:tc>
                  <a:txBody>
                    <a:bodyPr/>
                    <a:lstStyle/>
                    <a:p>
                      <a:pPr marL="0" marR="0">
                        <a:lnSpc>
                          <a:spcPct val="150000"/>
                        </a:lnSpc>
                        <a:spcBef>
                          <a:spcPts val="0"/>
                        </a:spcBef>
                        <a:spcAft>
                          <a:spcPts val="0"/>
                        </a:spcAft>
                      </a:pPr>
                      <a:r>
                        <a:rPr lang="en-US" sz="1200" b="1" dirty="0">
                          <a:effectLst/>
                          <a:latin typeface="Arial Black" panose="020B0A04020102020204" pitchFamily="34" charset="0"/>
                        </a:rPr>
                        <a:t>KNN Model</a:t>
                      </a:r>
                      <a:endParaRPr lang="en-US" sz="1200" b="1" dirty="0">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nSpc>
                          <a:spcPct val="150000"/>
                        </a:lnSpc>
                        <a:spcBef>
                          <a:spcPts val="0"/>
                        </a:spcBef>
                        <a:spcAft>
                          <a:spcPts val="0"/>
                        </a:spcAft>
                      </a:pPr>
                      <a:r>
                        <a:rPr lang="en-US" sz="1200" b="1" dirty="0">
                          <a:effectLst/>
                          <a:latin typeface="Arial Black" panose="020B0A04020102020204" pitchFamily="34" charset="0"/>
                        </a:rPr>
                        <a:t>The k-Nearest Neighbors (KNN) Algorithm </a:t>
                      </a:r>
                      <a:endParaRPr lang="en-US" sz="1200" b="1" dirty="0">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gn="r">
                        <a:lnSpc>
                          <a:spcPct val="150000"/>
                        </a:lnSpc>
                        <a:spcBef>
                          <a:spcPts val="0"/>
                        </a:spcBef>
                        <a:spcAft>
                          <a:spcPts val="0"/>
                        </a:spcAft>
                      </a:pPr>
                      <a:r>
                        <a:rPr lang="en-US" sz="1200" b="1">
                          <a:effectLst/>
                          <a:latin typeface="Arial Black" panose="020B0A04020102020204" pitchFamily="34" charset="0"/>
                        </a:rPr>
                        <a:t>5.42</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gn="r">
                        <a:lnSpc>
                          <a:spcPct val="150000"/>
                        </a:lnSpc>
                        <a:spcBef>
                          <a:spcPts val="0"/>
                        </a:spcBef>
                        <a:spcAft>
                          <a:spcPts val="0"/>
                        </a:spcAft>
                      </a:pPr>
                      <a:r>
                        <a:rPr lang="en-US" sz="1200" b="1" dirty="0">
                          <a:effectLst/>
                          <a:latin typeface="Arial Black" panose="020B0A04020102020204" pitchFamily="34" charset="0"/>
                        </a:rPr>
                        <a:t>132.08</a:t>
                      </a:r>
                      <a:endParaRPr lang="en-US" sz="1200" b="1" dirty="0">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gn="r">
                        <a:lnSpc>
                          <a:spcPct val="150000"/>
                        </a:lnSpc>
                        <a:spcBef>
                          <a:spcPts val="0"/>
                        </a:spcBef>
                        <a:spcAft>
                          <a:spcPts val="0"/>
                        </a:spcAft>
                      </a:pPr>
                      <a:r>
                        <a:rPr lang="en-US" sz="1200" b="1">
                          <a:effectLst/>
                          <a:latin typeface="Arial Black" panose="020B0A04020102020204" pitchFamily="34" charset="0"/>
                        </a:rPr>
                        <a:t>11.49</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gn="r">
                        <a:lnSpc>
                          <a:spcPct val="150000"/>
                        </a:lnSpc>
                        <a:spcBef>
                          <a:spcPts val="0"/>
                        </a:spcBef>
                        <a:spcAft>
                          <a:spcPts val="0"/>
                        </a:spcAft>
                      </a:pPr>
                      <a:r>
                        <a:rPr lang="en-US" sz="1200" b="1">
                          <a:effectLst/>
                          <a:latin typeface="Arial Black" panose="020B0A04020102020204" pitchFamily="34" charset="0"/>
                        </a:rPr>
                        <a:t>3.16</a:t>
                      </a:r>
                      <a:endParaRPr lang="en-US" sz="1200" b="1">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tc>
                  <a:txBody>
                    <a:bodyPr/>
                    <a:lstStyle/>
                    <a:p>
                      <a:pPr marL="0" marR="0" algn="r">
                        <a:lnSpc>
                          <a:spcPct val="150000"/>
                        </a:lnSpc>
                        <a:spcBef>
                          <a:spcPts val="0"/>
                        </a:spcBef>
                        <a:spcAft>
                          <a:spcPts val="0"/>
                        </a:spcAft>
                      </a:pPr>
                      <a:r>
                        <a:rPr lang="en-US" sz="1200" b="1" dirty="0">
                          <a:effectLst/>
                          <a:latin typeface="Arial Black" panose="020B0A04020102020204" pitchFamily="34" charset="0"/>
                        </a:rPr>
                        <a:t>0.59</a:t>
                      </a:r>
                      <a:endParaRPr lang="en-US" sz="1200" b="1" dirty="0">
                        <a:effectLst/>
                        <a:latin typeface="Arial Black" panose="020B0A04020102020204" pitchFamily="34" charset="0"/>
                        <a:ea typeface="Times New Roman" panose="02020603050405020304" pitchFamily="18" charset="0"/>
                        <a:cs typeface="Times New Roman" panose="02020603050405020304" pitchFamily="18" charset="0"/>
                      </a:endParaRPr>
                    </a:p>
                  </a:txBody>
                  <a:tcPr marL="60964" marR="60964" marT="0" marB="0" anchor="b"/>
                </a:tc>
                <a:extLst>
                  <a:ext uri="{0D108BD9-81ED-4DB2-BD59-A6C34878D82A}">
                    <a16:rowId xmlns:a16="http://schemas.microsoft.com/office/drawing/2014/main" val="3663659317"/>
                  </a:ext>
                </a:extLst>
              </a:tr>
            </a:tbl>
          </a:graphicData>
        </a:graphic>
      </p:graphicFrame>
    </p:spTree>
    <p:extLst>
      <p:ext uri="{BB962C8B-B14F-4D97-AF65-F5344CB8AC3E}">
        <p14:creationId xmlns:p14="http://schemas.microsoft.com/office/powerpoint/2010/main" val="2990642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Autofit/>
          </a:bodyPr>
          <a:lstStyle/>
          <a:p>
            <a:pPr algn="l"/>
            <a:br>
              <a:rPr lang="en-US" sz="1800" b="1" dirty="0"/>
            </a:br>
            <a:r>
              <a:rPr lang="en-IN" sz="1800" dirty="0">
                <a:solidFill>
                  <a:schemeClr val="tx1"/>
                </a:solidFill>
              </a:rPr>
              <a:t>Deployment</a:t>
            </a:r>
            <a:br>
              <a:rPr lang="ko-KR" altLang="en-US" sz="1800" b="1" dirty="0">
                <a:solidFill>
                  <a:schemeClr val="tx1">
                    <a:lumMod val="75000"/>
                    <a:lumOff val="25000"/>
                  </a:schemeClr>
                </a:solidFill>
                <a:cs typeface="Arial" pitchFamily="34" charset="0"/>
              </a:rPr>
            </a:br>
            <a:endParaRPr lang="en-IN" sz="1800" dirty="0"/>
          </a:p>
        </p:txBody>
      </p:sp>
      <p:sp>
        <p:nvSpPr>
          <p:cNvPr id="10" name="TextBox 9">
            <a:extLst>
              <a:ext uri="{FF2B5EF4-FFF2-40B4-BE49-F238E27FC236}">
                <a16:creationId xmlns:a16="http://schemas.microsoft.com/office/drawing/2014/main" id="{7C1DB7FC-8779-4F31-8184-1B86FB7CA63A}"/>
              </a:ext>
            </a:extLst>
          </p:cNvPr>
          <p:cNvSpPr txBox="1"/>
          <p:nvPr/>
        </p:nvSpPr>
        <p:spPr>
          <a:xfrm>
            <a:off x="2895600" y="1128889"/>
            <a:ext cx="8873065" cy="925125"/>
          </a:xfrm>
          <a:prstGeom prst="rect">
            <a:avLst/>
          </a:prstGeom>
          <a:solidFill>
            <a:srgbClr val="FFFF00"/>
          </a:solidFill>
        </p:spPr>
        <p:txBody>
          <a:bodyPr wrap="square">
            <a:spAutoFit/>
          </a:bodyPr>
          <a:lstStyle/>
          <a:p>
            <a:pPr marL="228600">
              <a:lnSpc>
                <a:spcPct val="115000"/>
              </a:lnSpc>
              <a:spcBef>
                <a:spcPts val="1000"/>
              </a:spcBef>
            </a:pPr>
            <a:r>
              <a:rPr lang="en-IN" sz="1600" b="1" dirty="0">
                <a:solidFill>
                  <a:srgbClr val="212121"/>
                </a:solidFill>
                <a:effectLst/>
                <a:latin typeface="Calibri" panose="020F0502020204030204" pitchFamily="34" charset="0"/>
                <a:ea typeface="Times New Roman" panose="02020603050405020304" pitchFamily="18" charset="0"/>
                <a:cs typeface="Calibri" panose="020F0502020204030204" pitchFamily="34" charset="0"/>
              </a:rPr>
              <a:t>Regression Models-Part2 Metrics</a:t>
            </a:r>
            <a:r>
              <a:rPr kumimoji="0" lang="en-US" sz="1600" b="1" i="0" u="none" strike="noStrike" kern="1200" cap="none" spc="0" normalizeH="0" baseline="0" noProof="0" dirty="0">
                <a:ln>
                  <a:noFill/>
                </a:ln>
                <a:solidFill>
                  <a:prstClr val="black"/>
                </a:solidFill>
                <a:effectLst/>
                <a:highlight>
                  <a:srgbClr val="FFFF00"/>
                </a:highlight>
                <a:uLnTx/>
                <a:uFillTx/>
                <a:latin typeface="Calibri" panose="020F0502020204030204" pitchFamily="34" charset="0"/>
                <a:ea typeface="Times New Roman" panose="02020603050405020304" pitchFamily="18" charset="0"/>
                <a:cs typeface="Calibri" panose="020F0502020204030204" pitchFamily="34" charset="0"/>
              </a:rPr>
              <a:t>:</a:t>
            </a:r>
            <a:r>
              <a:rPr lang="en-IN" sz="1600" b="1" dirty="0">
                <a:effectLst/>
                <a:latin typeface="Calibri" panose="020F0502020204030204" pitchFamily="34" charset="0"/>
                <a:ea typeface="Times New Roman" panose="02020603050405020304" pitchFamily="18" charset="0"/>
                <a:cs typeface="Calibri" panose="020F0502020204030204" pitchFamily="34" charset="0"/>
              </a:rPr>
              <a:t>It can be observed that mean Absolute Error and Mean Absolute Percentage Error were satisfactory for </a:t>
            </a:r>
            <a:r>
              <a:rPr lang="en-US" sz="16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Random Forest Regression Model</a:t>
            </a:r>
            <a:r>
              <a:rPr lang="en-IN" sz="1600" b="1" dirty="0">
                <a:effectLst/>
                <a:latin typeface="Calibri" panose="020F0502020204030204" pitchFamily="34" charset="0"/>
                <a:ea typeface="Times New Roman" panose="02020603050405020304" pitchFamily="18" charset="0"/>
                <a:cs typeface="Calibri" panose="020F0502020204030204" pitchFamily="34" charset="0"/>
              </a:rPr>
              <a:t>. However, other Regression Models were able to provide fairly acceptable MAPE but still lower MAPE would have been better.</a:t>
            </a:r>
            <a:endParaRPr lang="en-US" sz="1600" b="1" dirty="0">
              <a:effectLst/>
              <a:latin typeface="Calibri" panose="020F0502020204030204" pitchFamily="34" charset="0"/>
              <a:ea typeface="Times New Roman" panose="02020603050405020304" pitchFamily="18" charset="0"/>
              <a:cs typeface="Calibri" panose="020F0502020204030204" pitchFamily="34" charset="0"/>
            </a:endParaRPr>
          </a:p>
        </p:txBody>
      </p:sp>
      <p:graphicFrame>
        <p:nvGraphicFramePr>
          <p:cNvPr id="3" name="Table 2">
            <a:extLst>
              <a:ext uri="{FF2B5EF4-FFF2-40B4-BE49-F238E27FC236}">
                <a16:creationId xmlns:a16="http://schemas.microsoft.com/office/drawing/2014/main" id="{AFD06458-4670-4967-8F14-F30BE57BC92C}"/>
              </a:ext>
            </a:extLst>
          </p:cNvPr>
          <p:cNvGraphicFramePr>
            <a:graphicFrameLocks noGrp="1"/>
          </p:cNvGraphicFramePr>
          <p:nvPr>
            <p:extLst>
              <p:ext uri="{D42A27DB-BD31-4B8C-83A1-F6EECF244321}">
                <p14:modId xmlns:p14="http://schemas.microsoft.com/office/powerpoint/2010/main" val="917617584"/>
              </p:ext>
            </p:extLst>
          </p:nvPr>
        </p:nvGraphicFramePr>
        <p:xfrm>
          <a:off x="284018" y="2133037"/>
          <a:ext cx="11623963" cy="4345150"/>
        </p:xfrm>
        <a:graphic>
          <a:graphicData uri="http://schemas.openxmlformats.org/drawingml/2006/table">
            <a:tbl>
              <a:tblPr firstRow="1" firstCol="1" bandRow="1">
                <a:tableStyleId>{5C22544A-7EE6-4342-B048-85BDC9FD1C3A}</a:tableStyleId>
              </a:tblPr>
              <a:tblGrid>
                <a:gridCol w="2137391">
                  <a:extLst>
                    <a:ext uri="{9D8B030D-6E8A-4147-A177-3AD203B41FA5}">
                      <a16:colId xmlns:a16="http://schemas.microsoft.com/office/drawing/2014/main" val="1130203096"/>
                    </a:ext>
                  </a:extLst>
                </a:gridCol>
                <a:gridCol w="2145887">
                  <a:extLst>
                    <a:ext uri="{9D8B030D-6E8A-4147-A177-3AD203B41FA5}">
                      <a16:colId xmlns:a16="http://schemas.microsoft.com/office/drawing/2014/main" val="3966578586"/>
                    </a:ext>
                  </a:extLst>
                </a:gridCol>
                <a:gridCol w="1529309">
                  <a:extLst>
                    <a:ext uri="{9D8B030D-6E8A-4147-A177-3AD203B41FA5}">
                      <a16:colId xmlns:a16="http://schemas.microsoft.com/office/drawing/2014/main" val="3954015113"/>
                    </a:ext>
                  </a:extLst>
                </a:gridCol>
                <a:gridCol w="1594850">
                  <a:extLst>
                    <a:ext uri="{9D8B030D-6E8A-4147-A177-3AD203B41FA5}">
                      <a16:colId xmlns:a16="http://schemas.microsoft.com/office/drawing/2014/main" val="80189130"/>
                    </a:ext>
                  </a:extLst>
                </a:gridCol>
                <a:gridCol w="1356959">
                  <a:extLst>
                    <a:ext uri="{9D8B030D-6E8A-4147-A177-3AD203B41FA5}">
                      <a16:colId xmlns:a16="http://schemas.microsoft.com/office/drawing/2014/main" val="1157711781"/>
                    </a:ext>
                  </a:extLst>
                </a:gridCol>
                <a:gridCol w="1611844">
                  <a:extLst>
                    <a:ext uri="{9D8B030D-6E8A-4147-A177-3AD203B41FA5}">
                      <a16:colId xmlns:a16="http://schemas.microsoft.com/office/drawing/2014/main" val="2898567885"/>
                    </a:ext>
                  </a:extLst>
                </a:gridCol>
                <a:gridCol w="1247723">
                  <a:extLst>
                    <a:ext uri="{9D8B030D-6E8A-4147-A177-3AD203B41FA5}">
                      <a16:colId xmlns:a16="http://schemas.microsoft.com/office/drawing/2014/main" val="2079783844"/>
                    </a:ext>
                  </a:extLst>
                </a:gridCol>
              </a:tblGrid>
              <a:tr h="1438358">
                <a:tc>
                  <a:txBody>
                    <a:bodyPr/>
                    <a:lstStyle/>
                    <a:p>
                      <a:pPr marL="0" marR="0">
                        <a:lnSpc>
                          <a:spcPct val="150000"/>
                        </a:lnSpc>
                        <a:spcBef>
                          <a:spcPts val="0"/>
                        </a:spcBef>
                        <a:spcAft>
                          <a:spcPts val="0"/>
                        </a:spcAft>
                      </a:pPr>
                      <a:r>
                        <a:rPr lang="en-US" sz="1200" b="1" dirty="0">
                          <a:effectLst/>
                        </a:rPr>
                        <a:t>SERIAL NUMBERS</a:t>
                      </a:r>
                      <a:endPar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nSpc>
                          <a:spcPct val="150000"/>
                        </a:lnSpc>
                        <a:spcBef>
                          <a:spcPts val="0"/>
                        </a:spcBef>
                        <a:spcAft>
                          <a:spcPts val="0"/>
                        </a:spcAft>
                      </a:pPr>
                      <a:r>
                        <a:rPr lang="en-US" sz="1200" b="1" dirty="0">
                          <a:effectLst/>
                        </a:rPr>
                        <a:t>DESCRIPTIONS</a:t>
                      </a:r>
                      <a:endPar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nSpc>
                          <a:spcPct val="150000"/>
                        </a:lnSpc>
                        <a:spcBef>
                          <a:spcPts val="0"/>
                        </a:spcBef>
                        <a:spcAft>
                          <a:spcPts val="0"/>
                        </a:spcAft>
                      </a:pPr>
                      <a:r>
                        <a:rPr lang="en-US" sz="1200" b="1">
                          <a:effectLst/>
                        </a:rPr>
                        <a:t>MEAN ABSOLUTE ERROR (MAE) FOR TEST DATA</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nSpc>
                          <a:spcPct val="150000"/>
                        </a:lnSpc>
                        <a:spcBef>
                          <a:spcPts val="0"/>
                        </a:spcBef>
                        <a:spcAft>
                          <a:spcPts val="0"/>
                        </a:spcAft>
                      </a:pPr>
                      <a:r>
                        <a:rPr lang="en-US" sz="1200" b="1">
                          <a:effectLst/>
                        </a:rPr>
                        <a:t>MEAN SQUARE ERROR (MSE) FOR TEST DATA</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nSpc>
                          <a:spcPct val="150000"/>
                        </a:lnSpc>
                        <a:spcBef>
                          <a:spcPts val="0"/>
                        </a:spcBef>
                        <a:spcAft>
                          <a:spcPts val="0"/>
                        </a:spcAft>
                      </a:pPr>
                      <a:r>
                        <a:rPr lang="en-US" sz="1200" b="1" dirty="0">
                          <a:effectLst/>
                        </a:rPr>
                        <a:t>ROOT MEAN SQUARE ERROR (RMSE) FOR TEST DATA</a:t>
                      </a:r>
                      <a:endPar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nSpc>
                          <a:spcPct val="150000"/>
                        </a:lnSpc>
                        <a:spcBef>
                          <a:spcPts val="0"/>
                        </a:spcBef>
                        <a:spcAft>
                          <a:spcPts val="0"/>
                        </a:spcAft>
                      </a:pPr>
                      <a:r>
                        <a:rPr lang="en-US" sz="1200" b="1" dirty="0">
                          <a:effectLst/>
                        </a:rPr>
                        <a:t>Median Absolute  Error FOR </a:t>
                      </a:r>
                    </a:p>
                    <a:p>
                      <a:pPr marL="0" marR="0">
                        <a:lnSpc>
                          <a:spcPct val="150000"/>
                        </a:lnSpc>
                        <a:spcBef>
                          <a:spcPts val="0"/>
                        </a:spcBef>
                        <a:spcAft>
                          <a:spcPts val="0"/>
                        </a:spcAft>
                      </a:pPr>
                      <a:r>
                        <a:rPr lang="en-US" sz="1200" b="1" dirty="0">
                          <a:effectLst/>
                        </a:rPr>
                        <a:t>TEST DATA</a:t>
                      </a:r>
                      <a:endPar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nSpc>
                          <a:spcPct val="150000"/>
                        </a:lnSpc>
                        <a:spcBef>
                          <a:spcPts val="0"/>
                        </a:spcBef>
                        <a:spcAft>
                          <a:spcPts val="0"/>
                        </a:spcAft>
                      </a:pPr>
                      <a:r>
                        <a:rPr lang="en-US" sz="1200" b="1">
                          <a:effectLst/>
                        </a:rPr>
                        <a:t>MAPE FOR    TEST DATA </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extLst>
                  <a:ext uri="{0D108BD9-81ED-4DB2-BD59-A6C34878D82A}">
                    <a16:rowId xmlns:a16="http://schemas.microsoft.com/office/drawing/2014/main" val="2622148847"/>
                  </a:ext>
                </a:extLst>
              </a:tr>
              <a:tr h="555155">
                <a:tc>
                  <a:txBody>
                    <a:bodyPr/>
                    <a:lstStyle/>
                    <a:p>
                      <a:pPr marL="0" marR="0">
                        <a:lnSpc>
                          <a:spcPct val="150000"/>
                        </a:lnSpc>
                        <a:spcBef>
                          <a:spcPts val="0"/>
                        </a:spcBef>
                        <a:spcAft>
                          <a:spcPts val="0"/>
                        </a:spcAft>
                      </a:pPr>
                      <a:r>
                        <a:rPr lang="en-US" sz="1200" b="1">
                          <a:effectLst/>
                        </a:rPr>
                        <a:t>DT Model</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nSpc>
                          <a:spcPct val="150000"/>
                        </a:lnSpc>
                        <a:spcBef>
                          <a:spcPts val="0"/>
                        </a:spcBef>
                        <a:spcAft>
                          <a:spcPts val="0"/>
                        </a:spcAft>
                      </a:pPr>
                      <a:r>
                        <a:rPr lang="en-US" sz="1200" b="1">
                          <a:effectLst/>
                        </a:rPr>
                        <a:t>Decision Tree Algorithm</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a:effectLst/>
                        </a:rPr>
                        <a:t>3.26</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dirty="0">
                          <a:effectLst/>
                        </a:rPr>
                        <a:t>23.95</a:t>
                      </a:r>
                      <a:endPar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a:effectLst/>
                        </a:rPr>
                        <a:t>4.89</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a:effectLst/>
                        </a:rPr>
                        <a:t>2.10</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a:effectLst/>
                        </a:rPr>
                        <a:t>0.383</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extLst>
                  <a:ext uri="{0D108BD9-81ED-4DB2-BD59-A6C34878D82A}">
                    <a16:rowId xmlns:a16="http://schemas.microsoft.com/office/drawing/2014/main" val="2828877190"/>
                  </a:ext>
                </a:extLst>
              </a:tr>
              <a:tr h="1143957">
                <a:tc>
                  <a:txBody>
                    <a:bodyPr/>
                    <a:lstStyle/>
                    <a:p>
                      <a:pPr marL="0" marR="0">
                        <a:lnSpc>
                          <a:spcPct val="150000"/>
                        </a:lnSpc>
                        <a:spcBef>
                          <a:spcPts val="0"/>
                        </a:spcBef>
                        <a:spcAft>
                          <a:spcPts val="0"/>
                        </a:spcAft>
                      </a:pPr>
                      <a:r>
                        <a:rPr lang="en-US" sz="1200" b="1">
                          <a:effectLst/>
                        </a:rPr>
                        <a:t>GRIDSEARCHCV Model</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nSpc>
                          <a:spcPct val="150000"/>
                        </a:lnSpc>
                        <a:spcBef>
                          <a:spcPts val="0"/>
                        </a:spcBef>
                        <a:spcAft>
                          <a:spcPts val="0"/>
                        </a:spcAft>
                      </a:pPr>
                      <a:r>
                        <a:rPr lang="en-US" sz="1200" b="1" dirty="0">
                          <a:effectLst/>
                        </a:rPr>
                        <a:t> GridSearchCV Algorithm with                    Hyper-parameter Tuning</a:t>
                      </a:r>
                      <a:endPar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a:effectLst/>
                        </a:rPr>
                        <a:t>3.22</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a:effectLst/>
                        </a:rPr>
                        <a:t>23.16</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a:effectLst/>
                        </a:rPr>
                        <a:t>4.81</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a:effectLst/>
                        </a:rPr>
                        <a:t>2.10</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a:effectLst/>
                        </a:rPr>
                        <a:t>0.38</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extLst>
                  <a:ext uri="{0D108BD9-81ED-4DB2-BD59-A6C34878D82A}">
                    <a16:rowId xmlns:a16="http://schemas.microsoft.com/office/drawing/2014/main" val="3677630741"/>
                  </a:ext>
                </a:extLst>
              </a:tr>
              <a:tr h="573476">
                <a:tc>
                  <a:txBody>
                    <a:bodyPr/>
                    <a:lstStyle/>
                    <a:p>
                      <a:pPr marL="0" marR="0">
                        <a:lnSpc>
                          <a:spcPct val="150000"/>
                        </a:lnSpc>
                        <a:spcBef>
                          <a:spcPts val="0"/>
                        </a:spcBef>
                        <a:spcAft>
                          <a:spcPts val="0"/>
                        </a:spcAft>
                      </a:pPr>
                      <a:r>
                        <a:rPr lang="en-US" sz="1200" b="1">
                          <a:effectLst/>
                        </a:rPr>
                        <a:t>RF Model</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nSpc>
                          <a:spcPct val="150000"/>
                        </a:lnSpc>
                        <a:spcBef>
                          <a:spcPts val="0"/>
                        </a:spcBef>
                        <a:spcAft>
                          <a:spcPts val="0"/>
                        </a:spcAft>
                      </a:pPr>
                      <a:r>
                        <a:rPr lang="en-US" sz="1200" b="1">
                          <a:effectLst/>
                        </a:rPr>
                        <a:t>Random Forest Regression Model</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a:effectLst/>
                        </a:rPr>
                        <a:t>2.45</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a:effectLst/>
                        </a:rPr>
                        <a:t>15.25</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a:effectLst/>
                        </a:rPr>
                        <a:t>3.90</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dirty="0">
                          <a:effectLst/>
                        </a:rPr>
                        <a:t>1.49</a:t>
                      </a:r>
                      <a:endPar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a:effectLst/>
                        </a:rPr>
                        <a:t>0.29</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extLst>
                  <a:ext uri="{0D108BD9-81ED-4DB2-BD59-A6C34878D82A}">
                    <a16:rowId xmlns:a16="http://schemas.microsoft.com/office/drawing/2014/main" val="828032454"/>
                  </a:ext>
                </a:extLst>
              </a:tr>
              <a:tr h="375260">
                <a:tc>
                  <a:txBody>
                    <a:bodyPr/>
                    <a:lstStyle/>
                    <a:p>
                      <a:pPr marL="0" marR="0">
                        <a:lnSpc>
                          <a:spcPct val="150000"/>
                        </a:lnSpc>
                        <a:spcBef>
                          <a:spcPts val="0"/>
                        </a:spcBef>
                        <a:spcAft>
                          <a:spcPts val="0"/>
                        </a:spcAft>
                      </a:pPr>
                      <a:r>
                        <a:rPr lang="en-US" sz="1200" b="1">
                          <a:effectLst/>
                        </a:rPr>
                        <a:t>XGBOOST Model</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nSpc>
                          <a:spcPct val="150000"/>
                        </a:lnSpc>
                        <a:spcBef>
                          <a:spcPts val="0"/>
                        </a:spcBef>
                        <a:spcAft>
                          <a:spcPts val="0"/>
                        </a:spcAft>
                      </a:pPr>
                      <a:r>
                        <a:rPr lang="en-US" sz="1200" b="1">
                          <a:effectLst/>
                        </a:rPr>
                        <a:t>XGBoost ML Model</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a:effectLst/>
                        </a:rPr>
                        <a:t>3.25</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a:effectLst/>
                        </a:rPr>
                        <a:t>22.78</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a:effectLst/>
                        </a:rPr>
                        <a:t>4.77</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a:effectLst/>
                        </a:rPr>
                        <a:t>2.12</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a:effectLst/>
                        </a:rPr>
                        <a:t>0.37</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extLst>
                  <a:ext uri="{0D108BD9-81ED-4DB2-BD59-A6C34878D82A}">
                    <a16:rowId xmlns:a16="http://schemas.microsoft.com/office/drawing/2014/main" val="3419778816"/>
                  </a:ext>
                </a:extLst>
              </a:tr>
              <a:tr h="258944">
                <a:tc>
                  <a:txBody>
                    <a:bodyPr/>
                    <a:lstStyle/>
                    <a:p>
                      <a:pPr marL="0" marR="0">
                        <a:lnSpc>
                          <a:spcPct val="150000"/>
                        </a:lnSpc>
                        <a:spcBef>
                          <a:spcPts val="0"/>
                        </a:spcBef>
                        <a:spcAft>
                          <a:spcPts val="0"/>
                        </a:spcAft>
                      </a:pPr>
                      <a:r>
                        <a:rPr lang="en-US" sz="1200" b="1">
                          <a:effectLst/>
                        </a:rPr>
                        <a:t> </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nSpc>
                          <a:spcPct val="150000"/>
                        </a:lnSpc>
                        <a:spcBef>
                          <a:spcPts val="0"/>
                        </a:spcBef>
                        <a:spcAft>
                          <a:spcPts val="0"/>
                        </a:spcAft>
                      </a:pPr>
                      <a:r>
                        <a:rPr lang="en-US" sz="1200" b="1">
                          <a:effectLst/>
                        </a:rPr>
                        <a:t> </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a:effectLst/>
                        </a:rPr>
                        <a:t> </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a:effectLst/>
                        </a:rPr>
                        <a:t> </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a:effectLst/>
                        </a:rPr>
                        <a:t> </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a:effectLst/>
                        </a:rPr>
                        <a:t> </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tc>
                  <a:txBody>
                    <a:bodyPr/>
                    <a:lstStyle/>
                    <a:p>
                      <a:pPr marL="0" marR="0" algn="r">
                        <a:lnSpc>
                          <a:spcPct val="150000"/>
                        </a:lnSpc>
                        <a:spcBef>
                          <a:spcPts val="0"/>
                        </a:spcBef>
                        <a:spcAft>
                          <a:spcPts val="0"/>
                        </a:spcAft>
                      </a:pPr>
                      <a:r>
                        <a:rPr lang="en-US" sz="1200" b="1" dirty="0">
                          <a:effectLst/>
                        </a:rPr>
                        <a:t> </a:t>
                      </a:r>
                      <a:endPar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0107" marR="60107" marT="0" marB="0" anchor="b"/>
                </a:tc>
                <a:extLst>
                  <a:ext uri="{0D108BD9-81ED-4DB2-BD59-A6C34878D82A}">
                    <a16:rowId xmlns:a16="http://schemas.microsoft.com/office/drawing/2014/main" val="538042613"/>
                  </a:ext>
                </a:extLst>
              </a:tr>
            </a:tbl>
          </a:graphicData>
        </a:graphic>
      </p:graphicFrame>
    </p:spTree>
    <p:extLst>
      <p:ext uri="{BB962C8B-B14F-4D97-AF65-F5344CB8AC3E}">
        <p14:creationId xmlns:p14="http://schemas.microsoft.com/office/powerpoint/2010/main" val="25271849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Autofit/>
          </a:bodyPr>
          <a:lstStyle/>
          <a:p>
            <a:pPr algn="l"/>
            <a:br>
              <a:rPr lang="en-US" sz="1800" b="1" dirty="0"/>
            </a:br>
            <a:r>
              <a:rPr lang="en-IN" sz="1800" dirty="0">
                <a:solidFill>
                  <a:schemeClr val="tx1"/>
                </a:solidFill>
              </a:rPr>
              <a:t>Deployment</a:t>
            </a:r>
            <a:br>
              <a:rPr lang="ko-KR" altLang="en-US" sz="1800" b="1" dirty="0">
                <a:solidFill>
                  <a:schemeClr val="tx1">
                    <a:lumMod val="75000"/>
                    <a:lumOff val="25000"/>
                  </a:schemeClr>
                </a:solidFill>
                <a:cs typeface="Arial" pitchFamily="34" charset="0"/>
              </a:rPr>
            </a:br>
            <a:endParaRPr lang="en-IN" sz="1800" dirty="0"/>
          </a:p>
        </p:txBody>
      </p:sp>
      <p:sp>
        <p:nvSpPr>
          <p:cNvPr id="10" name="TextBox 9">
            <a:extLst>
              <a:ext uri="{FF2B5EF4-FFF2-40B4-BE49-F238E27FC236}">
                <a16:creationId xmlns:a16="http://schemas.microsoft.com/office/drawing/2014/main" id="{7C1DB7FC-8779-4F31-8184-1B86FB7CA63A}"/>
              </a:ext>
            </a:extLst>
          </p:cNvPr>
          <p:cNvSpPr txBox="1"/>
          <p:nvPr/>
        </p:nvSpPr>
        <p:spPr>
          <a:xfrm>
            <a:off x="235530" y="1052324"/>
            <a:ext cx="11533135" cy="1761251"/>
          </a:xfrm>
          <a:prstGeom prst="rect">
            <a:avLst/>
          </a:prstGeom>
          <a:solidFill>
            <a:srgbClr val="FFFF00"/>
          </a:solidFill>
        </p:spPr>
        <p:txBody>
          <a:bodyPr wrap="square">
            <a:spAutoFit/>
          </a:bodyPr>
          <a:lstStyle/>
          <a:p>
            <a:pPr marL="228600">
              <a:lnSpc>
                <a:spcPct val="115000"/>
              </a:lnSpc>
              <a:spcBef>
                <a:spcPts val="1000"/>
              </a:spcBef>
            </a:pPr>
            <a:r>
              <a:rPr lang="en-IN" sz="1600" b="1" dirty="0">
                <a:solidFill>
                  <a:srgbClr val="212121"/>
                </a:solidFill>
                <a:effectLst/>
                <a:latin typeface="Calibri" panose="020F0502020204030204" pitchFamily="34" charset="0"/>
                <a:ea typeface="Times New Roman" panose="02020603050405020304" pitchFamily="18" charset="0"/>
                <a:cs typeface="Calibri" panose="020F0502020204030204" pitchFamily="34" charset="0"/>
              </a:rPr>
              <a:t>Regression Models-Part3 Metrics</a:t>
            </a:r>
            <a:r>
              <a:rPr kumimoji="0" lang="en-US" sz="1600" b="1" i="0" u="none" strike="noStrike" kern="1200" cap="none" spc="0" normalizeH="0" baseline="0" noProof="0" dirty="0">
                <a:ln>
                  <a:noFill/>
                </a:ln>
                <a:solidFill>
                  <a:prstClr val="black"/>
                </a:solidFill>
                <a:effectLst/>
                <a:highlight>
                  <a:srgbClr val="FFFF00"/>
                </a:highlight>
                <a:uLnTx/>
                <a:uFillTx/>
                <a:latin typeface="Calibri" panose="020F0502020204030204" pitchFamily="34" charset="0"/>
                <a:ea typeface="Times New Roman" panose="02020603050405020304" pitchFamily="18" charset="0"/>
                <a:cs typeface="Calibri" panose="020F0502020204030204" pitchFamily="34" charset="0"/>
              </a:rPr>
              <a:t>:</a:t>
            </a:r>
            <a:r>
              <a:rPr lang="en-IN" sz="1800" b="1" dirty="0">
                <a:effectLst/>
                <a:latin typeface="Times New Roman" panose="02020603050405020304" pitchFamily="18" charset="0"/>
                <a:ea typeface="Times New Roman" panose="02020603050405020304" pitchFamily="18" charset="0"/>
                <a:cs typeface="Calibri" panose="020F0502020204030204" pitchFamily="34" charset="0"/>
              </a:rPr>
              <a:t>It can be observed that mean Absolute Error and </a:t>
            </a:r>
            <a:r>
              <a:rPr lang="en-IN" sz="1800" b="1" dirty="0">
                <a:effectLst/>
                <a:latin typeface="Times New Roman" panose="02020603050405020304" pitchFamily="18" charset="0"/>
                <a:ea typeface="Times New Roman" panose="02020603050405020304" pitchFamily="18" charset="0"/>
              </a:rPr>
              <a:t>Mean Absolute Percentage Error was satisfactory for both </a:t>
            </a:r>
            <a:r>
              <a:rPr lang="en-US" sz="1800" b="1" dirty="0">
                <a:solidFill>
                  <a:srgbClr val="000000"/>
                </a:solidFill>
                <a:effectLst/>
                <a:latin typeface="Calibri" panose="020F0502020204030204" pitchFamily="34" charset="0"/>
                <a:ea typeface="Times New Roman" panose="02020603050405020304" pitchFamily="18" charset="0"/>
              </a:rPr>
              <a:t>Using Principal Component Analysis (PCA) with LSTM</a:t>
            </a:r>
            <a:r>
              <a:rPr lang="en-IN" sz="1800" b="1" dirty="0">
                <a:effectLst/>
                <a:latin typeface="Times New Roman" panose="02020603050405020304" pitchFamily="18" charset="0"/>
                <a:ea typeface="Times New Roman" panose="02020603050405020304" pitchFamily="18" charset="0"/>
                <a:cs typeface="Calibri" panose="020F0502020204030204" pitchFamily="34" charset="0"/>
              </a:rPr>
              <a:t> and </a:t>
            </a:r>
            <a:r>
              <a:rPr lang="en-US" sz="1800" b="1" dirty="0">
                <a:solidFill>
                  <a:srgbClr val="000000"/>
                </a:solidFill>
                <a:effectLst/>
                <a:latin typeface="Calibri" panose="020F0502020204030204" pitchFamily="34" charset="0"/>
                <a:ea typeface="Times New Roman" panose="02020603050405020304" pitchFamily="18" charset="0"/>
              </a:rPr>
              <a:t>Regression Model using AutoKeras.</a:t>
            </a:r>
            <a:r>
              <a:rPr lang="en-IN" sz="1800" b="1" dirty="0">
                <a:effectLst/>
                <a:latin typeface="Times New Roman" panose="02020603050405020304" pitchFamily="18" charset="0"/>
                <a:ea typeface="Times New Roman" panose="02020603050405020304" pitchFamily="18" charset="0"/>
                <a:cs typeface="Calibri" panose="020F0502020204030204" pitchFamily="34" charset="0"/>
              </a:rPr>
              <a:t>However, other Regression Models were able to provide fairly acceptable MAPE but still, their MAE would have been better.</a:t>
            </a:r>
            <a:endParaRPr lang="en-US" sz="1800" b="1" dirty="0">
              <a:effectLst/>
              <a:latin typeface="Times New Roman" panose="02020603050405020304" pitchFamily="18" charset="0"/>
              <a:ea typeface="Times New Roman" panose="02020603050405020304" pitchFamily="18" charset="0"/>
            </a:endParaRPr>
          </a:p>
          <a:p>
            <a:pPr marL="228600">
              <a:lnSpc>
                <a:spcPct val="115000"/>
              </a:lnSpc>
              <a:spcBef>
                <a:spcPts val="1000"/>
              </a:spcBef>
            </a:pPr>
            <a:endParaRPr lang="en-US" sz="1600" b="1" dirty="0">
              <a:effectLst/>
              <a:latin typeface="Calibri" panose="020F0502020204030204" pitchFamily="34" charset="0"/>
              <a:ea typeface="Times New Roman" panose="02020603050405020304" pitchFamily="18" charset="0"/>
              <a:cs typeface="Calibri" panose="020F0502020204030204" pitchFamily="34" charset="0"/>
            </a:endParaRPr>
          </a:p>
        </p:txBody>
      </p:sp>
      <p:graphicFrame>
        <p:nvGraphicFramePr>
          <p:cNvPr id="2" name="Table 1">
            <a:extLst>
              <a:ext uri="{FF2B5EF4-FFF2-40B4-BE49-F238E27FC236}">
                <a16:creationId xmlns:a16="http://schemas.microsoft.com/office/drawing/2014/main" id="{4FAD7797-659D-4F6F-9B04-650DD2218143}"/>
              </a:ext>
            </a:extLst>
          </p:cNvPr>
          <p:cNvGraphicFramePr>
            <a:graphicFrameLocks noGrp="1"/>
          </p:cNvGraphicFramePr>
          <p:nvPr>
            <p:extLst>
              <p:ext uri="{D42A27DB-BD31-4B8C-83A1-F6EECF244321}">
                <p14:modId xmlns:p14="http://schemas.microsoft.com/office/powerpoint/2010/main" val="1628379814"/>
              </p:ext>
            </p:extLst>
          </p:nvPr>
        </p:nvGraphicFramePr>
        <p:xfrm>
          <a:off x="235530" y="2521527"/>
          <a:ext cx="11533135" cy="4182206"/>
        </p:xfrm>
        <a:graphic>
          <a:graphicData uri="http://schemas.openxmlformats.org/drawingml/2006/table">
            <a:tbl>
              <a:tblPr firstRow="1" firstCol="1" bandRow="1">
                <a:tableStyleId>{5C22544A-7EE6-4342-B048-85BDC9FD1C3A}</a:tableStyleId>
              </a:tblPr>
              <a:tblGrid>
                <a:gridCol w="1802482">
                  <a:extLst>
                    <a:ext uri="{9D8B030D-6E8A-4147-A177-3AD203B41FA5}">
                      <a16:colId xmlns:a16="http://schemas.microsoft.com/office/drawing/2014/main" val="2183136567"/>
                    </a:ext>
                  </a:extLst>
                </a:gridCol>
                <a:gridCol w="2373329">
                  <a:extLst>
                    <a:ext uri="{9D8B030D-6E8A-4147-A177-3AD203B41FA5}">
                      <a16:colId xmlns:a16="http://schemas.microsoft.com/office/drawing/2014/main" val="252263688"/>
                    </a:ext>
                  </a:extLst>
                </a:gridCol>
                <a:gridCol w="1435277">
                  <a:extLst>
                    <a:ext uri="{9D8B030D-6E8A-4147-A177-3AD203B41FA5}">
                      <a16:colId xmlns:a16="http://schemas.microsoft.com/office/drawing/2014/main" val="1413519297"/>
                    </a:ext>
                  </a:extLst>
                </a:gridCol>
                <a:gridCol w="1698768">
                  <a:extLst>
                    <a:ext uri="{9D8B030D-6E8A-4147-A177-3AD203B41FA5}">
                      <a16:colId xmlns:a16="http://schemas.microsoft.com/office/drawing/2014/main" val="1500484514"/>
                    </a:ext>
                  </a:extLst>
                </a:gridCol>
                <a:gridCol w="1334060">
                  <a:extLst>
                    <a:ext uri="{9D8B030D-6E8A-4147-A177-3AD203B41FA5}">
                      <a16:colId xmlns:a16="http://schemas.microsoft.com/office/drawing/2014/main" val="1011776346"/>
                    </a:ext>
                  </a:extLst>
                </a:gridCol>
                <a:gridCol w="1692559">
                  <a:extLst>
                    <a:ext uri="{9D8B030D-6E8A-4147-A177-3AD203B41FA5}">
                      <a16:colId xmlns:a16="http://schemas.microsoft.com/office/drawing/2014/main" val="3581730005"/>
                    </a:ext>
                  </a:extLst>
                </a:gridCol>
                <a:gridCol w="1196660">
                  <a:extLst>
                    <a:ext uri="{9D8B030D-6E8A-4147-A177-3AD203B41FA5}">
                      <a16:colId xmlns:a16="http://schemas.microsoft.com/office/drawing/2014/main" val="4200568545"/>
                    </a:ext>
                  </a:extLst>
                </a:gridCol>
              </a:tblGrid>
              <a:tr h="1281568">
                <a:tc>
                  <a:txBody>
                    <a:bodyPr/>
                    <a:lstStyle/>
                    <a:p>
                      <a:pPr marL="0" marR="0">
                        <a:lnSpc>
                          <a:spcPct val="150000"/>
                        </a:lnSpc>
                        <a:spcBef>
                          <a:spcPts val="0"/>
                        </a:spcBef>
                        <a:spcAft>
                          <a:spcPts val="0"/>
                        </a:spcAft>
                      </a:pPr>
                      <a:r>
                        <a:rPr lang="en-US" sz="1200" b="1">
                          <a:effectLst/>
                        </a:rPr>
                        <a:t>SERIAL NUMBERS</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nSpc>
                          <a:spcPct val="150000"/>
                        </a:lnSpc>
                        <a:spcBef>
                          <a:spcPts val="0"/>
                        </a:spcBef>
                        <a:spcAft>
                          <a:spcPts val="0"/>
                        </a:spcAft>
                      </a:pPr>
                      <a:r>
                        <a:rPr lang="en-US" sz="1200" b="1">
                          <a:effectLst/>
                        </a:rPr>
                        <a:t>DESCRIPTIONS</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nSpc>
                          <a:spcPct val="150000"/>
                        </a:lnSpc>
                        <a:spcBef>
                          <a:spcPts val="0"/>
                        </a:spcBef>
                        <a:spcAft>
                          <a:spcPts val="0"/>
                        </a:spcAft>
                      </a:pPr>
                      <a:r>
                        <a:rPr lang="en-US" sz="1200" b="1">
                          <a:effectLst/>
                        </a:rPr>
                        <a:t>MEAN ABSOLUTE ERROR (MAE) FOR TEST DATA</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nSpc>
                          <a:spcPct val="150000"/>
                        </a:lnSpc>
                        <a:spcBef>
                          <a:spcPts val="0"/>
                        </a:spcBef>
                        <a:spcAft>
                          <a:spcPts val="0"/>
                        </a:spcAft>
                      </a:pPr>
                      <a:r>
                        <a:rPr lang="en-US" sz="1200" b="1">
                          <a:effectLst/>
                        </a:rPr>
                        <a:t>MEAN SQUARE ERROR (MSE) FOR TEST DATA</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nSpc>
                          <a:spcPct val="150000"/>
                        </a:lnSpc>
                        <a:spcBef>
                          <a:spcPts val="0"/>
                        </a:spcBef>
                        <a:spcAft>
                          <a:spcPts val="0"/>
                        </a:spcAft>
                      </a:pPr>
                      <a:r>
                        <a:rPr lang="en-US" sz="1200" b="1" dirty="0">
                          <a:effectLst/>
                        </a:rPr>
                        <a:t>ROOT MEAN SQUARE ERROR (RMSE) FOR TEST DATA</a:t>
                      </a:r>
                      <a:endPar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nSpc>
                          <a:spcPct val="150000"/>
                        </a:lnSpc>
                        <a:spcBef>
                          <a:spcPts val="0"/>
                        </a:spcBef>
                        <a:spcAft>
                          <a:spcPts val="0"/>
                        </a:spcAft>
                      </a:pPr>
                      <a:r>
                        <a:rPr lang="en-US" sz="1200" b="1" dirty="0">
                          <a:effectLst/>
                        </a:rPr>
                        <a:t>Median Absolute Error FOR TEST DATA</a:t>
                      </a:r>
                      <a:endPar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nSpc>
                          <a:spcPct val="150000"/>
                        </a:lnSpc>
                        <a:spcBef>
                          <a:spcPts val="0"/>
                        </a:spcBef>
                        <a:spcAft>
                          <a:spcPts val="0"/>
                        </a:spcAft>
                      </a:pPr>
                      <a:r>
                        <a:rPr lang="en-US" sz="1200" b="1">
                          <a:effectLst/>
                        </a:rPr>
                        <a:t>MAPE FOR    TEST DATA </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extLst>
                  <a:ext uri="{0D108BD9-81ED-4DB2-BD59-A6C34878D82A}">
                    <a16:rowId xmlns:a16="http://schemas.microsoft.com/office/drawing/2014/main" val="1711095226"/>
                  </a:ext>
                </a:extLst>
              </a:tr>
              <a:tr h="632113">
                <a:tc>
                  <a:txBody>
                    <a:bodyPr/>
                    <a:lstStyle/>
                    <a:p>
                      <a:pPr marL="0" marR="0">
                        <a:lnSpc>
                          <a:spcPct val="150000"/>
                        </a:lnSpc>
                        <a:spcBef>
                          <a:spcPts val="0"/>
                        </a:spcBef>
                        <a:spcAft>
                          <a:spcPts val="0"/>
                        </a:spcAft>
                      </a:pPr>
                      <a:r>
                        <a:rPr lang="en-US" sz="1200" b="1">
                          <a:effectLst/>
                        </a:rPr>
                        <a:t>PCA LSTM Model</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nSpc>
                          <a:spcPct val="150000"/>
                        </a:lnSpc>
                        <a:spcBef>
                          <a:spcPts val="0"/>
                        </a:spcBef>
                        <a:spcAft>
                          <a:spcPts val="0"/>
                        </a:spcAft>
                      </a:pPr>
                      <a:r>
                        <a:rPr lang="en-US" sz="1200" b="1">
                          <a:effectLst/>
                        </a:rPr>
                        <a:t>Using Principal Component Analysis (PCA) with LSTM</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gn="r">
                        <a:lnSpc>
                          <a:spcPct val="150000"/>
                        </a:lnSpc>
                        <a:spcBef>
                          <a:spcPts val="0"/>
                        </a:spcBef>
                        <a:spcAft>
                          <a:spcPts val="0"/>
                        </a:spcAft>
                      </a:pPr>
                      <a:r>
                        <a:rPr lang="en-US" sz="1200" b="1" dirty="0">
                          <a:effectLst/>
                        </a:rPr>
                        <a:t>4.37</a:t>
                      </a:r>
                      <a:endPar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gn="r">
                        <a:lnSpc>
                          <a:spcPct val="150000"/>
                        </a:lnSpc>
                        <a:spcBef>
                          <a:spcPts val="0"/>
                        </a:spcBef>
                        <a:spcAft>
                          <a:spcPts val="0"/>
                        </a:spcAft>
                      </a:pPr>
                      <a:r>
                        <a:rPr lang="en-US" sz="1200" b="1">
                          <a:effectLst/>
                        </a:rPr>
                        <a:t>34.70</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gn="r">
                        <a:lnSpc>
                          <a:spcPct val="150000"/>
                        </a:lnSpc>
                        <a:spcBef>
                          <a:spcPts val="0"/>
                        </a:spcBef>
                        <a:spcAft>
                          <a:spcPts val="0"/>
                        </a:spcAft>
                      </a:pPr>
                      <a:r>
                        <a:rPr lang="en-US" sz="1200" b="1">
                          <a:effectLst/>
                        </a:rPr>
                        <a:t>5.89</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gn="r">
                        <a:lnSpc>
                          <a:spcPct val="150000"/>
                        </a:lnSpc>
                        <a:spcBef>
                          <a:spcPts val="0"/>
                        </a:spcBef>
                        <a:spcAft>
                          <a:spcPts val="0"/>
                        </a:spcAft>
                      </a:pPr>
                      <a:r>
                        <a:rPr lang="en-US" sz="1200" b="1">
                          <a:effectLst/>
                        </a:rPr>
                        <a:t>3.60</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gn="r">
                        <a:lnSpc>
                          <a:spcPct val="150000"/>
                        </a:lnSpc>
                        <a:spcBef>
                          <a:spcPts val="0"/>
                        </a:spcBef>
                        <a:spcAft>
                          <a:spcPts val="0"/>
                        </a:spcAft>
                      </a:pPr>
                      <a:r>
                        <a:rPr lang="en-US" sz="1200" b="1">
                          <a:effectLst/>
                        </a:rPr>
                        <a:t>33.44</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extLst>
                  <a:ext uri="{0D108BD9-81ED-4DB2-BD59-A6C34878D82A}">
                    <a16:rowId xmlns:a16="http://schemas.microsoft.com/office/drawing/2014/main" val="436103447"/>
                  </a:ext>
                </a:extLst>
              </a:tr>
              <a:tr h="1119204">
                <a:tc>
                  <a:txBody>
                    <a:bodyPr/>
                    <a:lstStyle/>
                    <a:p>
                      <a:pPr marL="0" marR="0">
                        <a:lnSpc>
                          <a:spcPct val="150000"/>
                        </a:lnSpc>
                        <a:spcBef>
                          <a:spcPts val="0"/>
                        </a:spcBef>
                        <a:spcAft>
                          <a:spcPts val="0"/>
                        </a:spcAft>
                      </a:pPr>
                      <a:r>
                        <a:rPr lang="en-US" sz="1200" b="1">
                          <a:effectLst/>
                        </a:rPr>
                        <a:t>PCA LSTM Moving Averages Model</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nSpc>
                          <a:spcPct val="150000"/>
                        </a:lnSpc>
                        <a:spcBef>
                          <a:spcPts val="0"/>
                        </a:spcBef>
                        <a:spcAft>
                          <a:spcPts val="0"/>
                        </a:spcAft>
                      </a:pPr>
                      <a:r>
                        <a:rPr lang="en-US" sz="1200" b="1">
                          <a:effectLst/>
                        </a:rPr>
                        <a:t>Using Principal Component Analysis (PCA) with LSTM with Moving Average variables (Feature Engineering)</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gn="r">
                        <a:lnSpc>
                          <a:spcPct val="150000"/>
                        </a:lnSpc>
                        <a:spcBef>
                          <a:spcPts val="0"/>
                        </a:spcBef>
                        <a:spcAft>
                          <a:spcPts val="0"/>
                        </a:spcAft>
                      </a:pPr>
                      <a:r>
                        <a:rPr lang="en-US" sz="1200" b="1" dirty="0">
                          <a:effectLst/>
                        </a:rPr>
                        <a:t>7.75</a:t>
                      </a:r>
                      <a:endPar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gn="r">
                        <a:lnSpc>
                          <a:spcPct val="150000"/>
                        </a:lnSpc>
                        <a:spcBef>
                          <a:spcPts val="0"/>
                        </a:spcBef>
                        <a:spcAft>
                          <a:spcPts val="0"/>
                        </a:spcAft>
                      </a:pPr>
                      <a:r>
                        <a:rPr lang="en-US" sz="1200" b="1">
                          <a:effectLst/>
                        </a:rPr>
                        <a:t>135.03</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gn="r">
                        <a:lnSpc>
                          <a:spcPct val="150000"/>
                        </a:lnSpc>
                        <a:spcBef>
                          <a:spcPts val="0"/>
                        </a:spcBef>
                        <a:spcAft>
                          <a:spcPts val="0"/>
                        </a:spcAft>
                      </a:pPr>
                      <a:r>
                        <a:rPr lang="en-US" sz="1200" b="1">
                          <a:effectLst/>
                        </a:rPr>
                        <a:t>11.62</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gn="r">
                        <a:lnSpc>
                          <a:spcPct val="150000"/>
                        </a:lnSpc>
                        <a:spcBef>
                          <a:spcPts val="0"/>
                        </a:spcBef>
                        <a:spcAft>
                          <a:spcPts val="0"/>
                        </a:spcAft>
                      </a:pPr>
                      <a:r>
                        <a:rPr lang="en-US" sz="1200" b="1">
                          <a:effectLst/>
                        </a:rPr>
                        <a:t>5.99</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gn="r">
                        <a:lnSpc>
                          <a:spcPct val="150000"/>
                        </a:lnSpc>
                        <a:spcBef>
                          <a:spcPts val="0"/>
                        </a:spcBef>
                        <a:spcAft>
                          <a:spcPts val="0"/>
                        </a:spcAft>
                      </a:pPr>
                      <a:r>
                        <a:rPr lang="en-US" sz="1200" b="1">
                          <a:effectLst/>
                        </a:rPr>
                        <a:t>33.47</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extLst>
                  <a:ext uri="{0D108BD9-81ED-4DB2-BD59-A6C34878D82A}">
                    <a16:rowId xmlns:a16="http://schemas.microsoft.com/office/drawing/2014/main" val="2273364987"/>
                  </a:ext>
                </a:extLst>
              </a:tr>
              <a:tr h="632113">
                <a:tc>
                  <a:txBody>
                    <a:bodyPr/>
                    <a:lstStyle/>
                    <a:p>
                      <a:pPr marL="0" marR="0">
                        <a:lnSpc>
                          <a:spcPct val="150000"/>
                        </a:lnSpc>
                        <a:spcBef>
                          <a:spcPts val="0"/>
                        </a:spcBef>
                        <a:spcAft>
                          <a:spcPts val="0"/>
                        </a:spcAft>
                      </a:pPr>
                      <a:r>
                        <a:rPr lang="en-US" sz="1200" b="1">
                          <a:effectLst/>
                        </a:rPr>
                        <a:t>LSTM Model</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nSpc>
                          <a:spcPct val="150000"/>
                        </a:lnSpc>
                        <a:spcBef>
                          <a:spcPts val="0"/>
                        </a:spcBef>
                        <a:spcAft>
                          <a:spcPts val="0"/>
                        </a:spcAft>
                      </a:pPr>
                      <a:r>
                        <a:rPr lang="en-US" sz="1200" b="1" dirty="0">
                          <a:effectLst/>
                        </a:rPr>
                        <a:t>Long Short-Term Memory-LSTM Neural Network Model</a:t>
                      </a:r>
                      <a:endPar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gn="r">
                        <a:lnSpc>
                          <a:spcPct val="150000"/>
                        </a:lnSpc>
                        <a:spcBef>
                          <a:spcPts val="0"/>
                        </a:spcBef>
                        <a:spcAft>
                          <a:spcPts val="0"/>
                        </a:spcAft>
                      </a:pPr>
                      <a:r>
                        <a:rPr lang="en-US" sz="1200" b="1">
                          <a:effectLst/>
                        </a:rPr>
                        <a:t>9.71</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gn="r">
                        <a:lnSpc>
                          <a:spcPct val="150000"/>
                        </a:lnSpc>
                        <a:spcBef>
                          <a:spcPts val="0"/>
                        </a:spcBef>
                        <a:spcAft>
                          <a:spcPts val="0"/>
                        </a:spcAft>
                      </a:pPr>
                      <a:r>
                        <a:rPr lang="en-US" sz="1200" b="1">
                          <a:effectLst/>
                        </a:rPr>
                        <a:t>159.01</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gn="r">
                        <a:lnSpc>
                          <a:spcPct val="150000"/>
                        </a:lnSpc>
                        <a:spcBef>
                          <a:spcPts val="0"/>
                        </a:spcBef>
                        <a:spcAft>
                          <a:spcPts val="0"/>
                        </a:spcAft>
                      </a:pPr>
                      <a:r>
                        <a:rPr lang="en-US" sz="1200" b="1">
                          <a:effectLst/>
                        </a:rPr>
                        <a:t>12.61</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gn="r">
                        <a:lnSpc>
                          <a:spcPct val="150000"/>
                        </a:lnSpc>
                        <a:spcBef>
                          <a:spcPts val="0"/>
                        </a:spcBef>
                        <a:spcAft>
                          <a:spcPts val="0"/>
                        </a:spcAft>
                      </a:pPr>
                      <a:r>
                        <a:rPr lang="en-US" sz="1200" b="1">
                          <a:effectLst/>
                        </a:rPr>
                        <a:t>8.20</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gn="r">
                        <a:lnSpc>
                          <a:spcPct val="150000"/>
                        </a:lnSpc>
                        <a:spcBef>
                          <a:spcPts val="0"/>
                        </a:spcBef>
                        <a:spcAft>
                          <a:spcPts val="0"/>
                        </a:spcAft>
                      </a:pPr>
                      <a:r>
                        <a:rPr lang="en-US" sz="1200" b="1">
                          <a:effectLst/>
                        </a:rPr>
                        <a:t>33.40</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extLst>
                  <a:ext uri="{0D108BD9-81ED-4DB2-BD59-A6C34878D82A}">
                    <a16:rowId xmlns:a16="http://schemas.microsoft.com/office/drawing/2014/main" val="3034126342"/>
                  </a:ext>
                </a:extLst>
              </a:tr>
              <a:tr h="472164">
                <a:tc>
                  <a:txBody>
                    <a:bodyPr/>
                    <a:lstStyle/>
                    <a:p>
                      <a:pPr marL="0" marR="0">
                        <a:lnSpc>
                          <a:spcPct val="150000"/>
                        </a:lnSpc>
                        <a:spcBef>
                          <a:spcPts val="0"/>
                        </a:spcBef>
                        <a:spcAft>
                          <a:spcPts val="0"/>
                        </a:spcAft>
                      </a:pPr>
                      <a:r>
                        <a:rPr lang="en-US" sz="1200" b="1">
                          <a:effectLst/>
                        </a:rPr>
                        <a:t>Auto Keras Model</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nSpc>
                          <a:spcPct val="150000"/>
                        </a:lnSpc>
                        <a:spcBef>
                          <a:spcPts val="0"/>
                        </a:spcBef>
                        <a:spcAft>
                          <a:spcPts val="0"/>
                        </a:spcAft>
                      </a:pPr>
                      <a:r>
                        <a:rPr lang="en-US" sz="1200" b="1">
                          <a:effectLst/>
                        </a:rPr>
                        <a:t>Regression Model using AutoKeras</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gn="r">
                        <a:lnSpc>
                          <a:spcPct val="150000"/>
                        </a:lnSpc>
                        <a:spcBef>
                          <a:spcPts val="0"/>
                        </a:spcBef>
                        <a:spcAft>
                          <a:spcPts val="0"/>
                        </a:spcAft>
                      </a:pPr>
                      <a:r>
                        <a:rPr lang="en-US" sz="1200" b="1">
                          <a:effectLst/>
                        </a:rPr>
                        <a:t>2.59</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gn="r">
                        <a:lnSpc>
                          <a:spcPct val="150000"/>
                        </a:lnSpc>
                        <a:spcBef>
                          <a:spcPts val="0"/>
                        </a:spcBef>
                        <a:spcAft>
                          <a:spcPts val="0"/>
                        </a:spcAft>
                      </a:pPr>
                      <a:r>
                        <a:rPr lang="en-US" sz="1200" b="1">
                          <a:effectLst/>
                        </a:rPr>
                        <a:t>242.51</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gn="r">
                        <a:lnSpc>
                          <a:spcPct val="150000"/>
                        </a:lnSpc>
                        <a:spcBef>
                          <a:spcPts val="0"/>
                        </a:spcBef>
                        <a:spcAft>
                          <a:spcPts val="0"/>
                        </a:spcAft>
                      </a:pPr>
                      <a:r>
                        <a:rPr lang="en-US" sz="1200" b="1">
                          <a:effectLst/>
                        </a:rPr>
                        <a:t>15.57</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gn="r">
                        <a:lnSpc>
                          <a:spcPct val="150000"/>
                        </a:lnSpc>
                        <a:spcBef>
                          <a:spcPts val="0"/>
                        </a:spcBef>
                        <a:spcAft>
                          <a:spcPts val="0"/>
                        </a:spcAft>
                      </a:pPr>
                      <a:r>
                        <a:rPr lang="en-US" sz="1200" b="1">
                          <a:effectLst/>
                        </a:rPr>
                        <a:t>1.10</a:t>
                      </a:r>
                      <a:endParaRPr lang="en-US" sz="12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tc>
                  <a:txBody>
                    <a:bodyPr/>
                    <a:lstStyle/>
                    <a:p>
                      <a:pPr marL="0" marR="0" algn="r">
                        <a:lnSpc>
                          <a:spcPct val="150000"/>
                        </a:lnSpc>
                        <a:spcBef>
                          <a:spcPts val="0"/>
                        </a:spcBef>
                        <a:spcAft>
                          <a:spcPts val="0"/>
                        </a:spcAft>
                      </a:pPr>
                      <a:r>
                        <a:rPr lang="en-US" sz="1200" b="1" dirty="0">
                          <a:effectLst/>
                        </a:rPr>
                        <a:t>0.27</a:t>
                      </a:r>
                      <a:endPar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8505" marR="48505" marT="0" marB="0" anchor="b"/>
                </a:tc>
                <a:extLst>
                  <a:ext uri="{0D108BD9-81ED-4DB2-BD59-A6C34878D82A}">
                    <a16:rowId xmlns:a16="http://schemas.microsoft.com/office/drawing/2014/main" val="1918749700"/>
                  </a:ext>
                </a:extLst>
              </a:tr>
            </a:tbl>
          </a:graphicData>
        </a:graphic>
      </p:graphicFrame>
    </p:spTree>
    <p:extLst>
      <p:ext uri="{BB962C8B-B14F-4D97-AF65-F5344CB8AC3E}">
        <p14:creationId xmlns:p14="http://schemas.microsoft.com/office/powerpoint/2010/main" val="36083727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Introduction</a:t>
            </a:r>
            <a:br>
              <a:rPr lang="ko-KR" altLang="en-US" b="1" dirty="0">
                <a:solidFill>
                  <a:schemeClr val="tx1">
                    <a:lumMod val="75000"/>
                    <a:lumOff val="25000"/>
                  </a:schemeClr>
                </a:solidFill>
                <a:cs typeface="Arial" pitchFamily="34" charset="0"/>
              </a:rPr>
            </a:br>
            <a:endParaRPr lang="en-IN" dirty="0"/>
          </a:p>
        </p:txBody>
      </p:sp>
      <p:sp>
        <p:nvSpPr>
          <p:cNvPr id="6" name="TextBox 5">
            <a:extLst>
              <a:ext uri="{FF2B5EF4-FFF2-40B4-BE49-F238E27FC236}">
                <a16:creationId xmlns:a16="http://schemas.microsoft.com/office/drawing/2014/main" id="{62713BBF-1BCF-4269-81A3-2B53EDC015A7}"/>
              </a:ext>
            </a:extLst>
          </p:cNvPr>
          <p:cNvSpPr txBox="1"/>
          <p:nvPr/>
        </p:nvSpPr>
        <p:spPr>
          <a:xfrm>
            <a:off x="477078" y="1335159"/>
            <a:ext cx="7063409" cy="4770537"/>
          </a:xfrm>
          <a:prstGeom prst="rect">
            <a:avLst/>
          </a:prstGeom>
          <a:noFill/>
        </p:spPr>
        <p:txBody>
          <a:bodyPr wrap="square">
            <a:spAutoFit/>
          </a:bodyPr>
          <a:lstStyle/>
          <a:p>
            <a:pPr marL="285750" indent="-285750">
              <a:buFont typeface="Arial" panose="020B0604020202020204" pitchFamily="34" charset="0"/>
              <a:buChar char="•"/>
            </a:pPr>
            <a:r>
              <a:rPr lang="en-US" sz="1600" dirty="0">
                <a:latin typeface="Arial Black" panose="020B0A04020102020204" pitchFamily="34" charset="0"/>
              </a:rPr>
              <a:t>Exchange-high volatility-New field for Researchers!</a:t>
            </a:r>
          </a:p>
          <a:p>
            <a:endParaRPr lang="en-US" sz="1600" dirty="0">
              <a:latin typeface="Arial Black" panose="020B0A04020102020204" pitchFamily="34" charset="0"/>
            </a:endParaRPr>
          </a:p>
          <a:p>
            <a:pPr marL="285750" indent="-285750">
              <a:buFont typeface="Arial" panose="020B0604020202020204" pitchFamily="34" charset="0"/>
              <a:buChar char="•"/>
            </a:pPr>
            <a:r>
              <a:rPr lang="en-US" sz="1600" dirty="0">
                <a:latin typeface="Arial Black" panose="020B0A04020102020204" pitchFamily="34" charset="0"/>
              </a:rPr>
              <a:t>Numerous Stock Prediction Techniques today</a:t>
            </a:r>
          </a:p>
          <a:p>
            <a:endParaRPr lang="en-US" sz="1600" dirty="0">
              <a:latin typeface="Arial Black" panose="020B0A04020102020204" pitchFamily="34" charset="0"/>
            </a:endParaRPr>
          </a:p>
          <a:p>
            <a:pPr marL="285750" indent="-285750">
              <a:buFont typeface="Arial" panose="020B0604020202020204" pitchFamily="34" charset="0"/>
              <a:buChar char="•"/>
            </a:pPr>
            <a:r>
              <a:rPr lang="en-US" sz="1600" dirty="0">
                <a:latin typeface="Arial Black" panose="020B0A04020102020204" pitchFamily="34" charset="0"/>
              </a:rPr>
              <a:t>consistency of prediction Performance remains debatable.</a:t>
            </a:r>
          </a:p>
          <a:p>
            <a:endParaRPr lang="en-US" sz="1600" dirty="0">
              <a:latin typeface="Arial Black" panose="020B0A04020102020204" pitchFamily="34" charset="0"/>
            </a:endParaRPr>
          </a:p>
          <a:p>
            <a:pPr marL="285750" indent="-285750">
              <a:buFont typeface="Arial" panose="020B0604020202020204" pitchFamily="34" charset="0"/>
              <a:buChar char="•"/>
            </a:pPr>
            <a:r>
              <a:rPr lang="en-US" sz="1600" dirty="0">
                <a:latin typeface="Arial Black" panose="020B0A04020102020204" pitchFamily="34" charset="0"/>
              </a:rPr>
              <a:t>Short Prediction-High Frequency Trading via Broker -Eat up the potential profit due to high commission rate</a:t>
            </a:r>
          </a:p>
          <a:p>
            <a:endParaRPr lang="en-US" sz="1600" dirty="0">
              <a:latin typeface="Arial Black" panose="020B0A04020102020204" pitchFamily="34" charset="0"/>
            </a:endParaRPr>
          </a:p>
          <a:p>
            <a:pPr marL="285750" indent="-285750">
              <a:buFont typeface="Arial" panose="020B0604020202020204" pitchFamily="34" charset="0"/>
              <a:buChar char="•"/>
            </a:pPr>
            <a:r>
              <a:rPr lang="en-US" sz="1600" dirty="0">
                <a:latin typeface="Arial Black" panose="020B0A04020102020204" pitchFamily="34" charset="0"/>
              </a:rPr>
              <a:t>Exploring Machine Learning ways for Stock Prediction.</a:t>
            </a:r>
          </a:p>
          <a:p>
            <a:endParaRPr lang="en-US" sz="1600" dirty="0">
              <a:latin typeface="Arial Black" panose="020B0A04020102020204" pitchFamily="34" charset="0"/>
            </a:endParaRPr>
          </a:p>
          <a:p>
            <a:pPr marL="285750" indent="-285750">
              <a:buFont typeface="Arial" panose="020B0604020202020204" pitchFamily="34" charset="0"/>
              <a:buChar char="•"/>
            </a:pPr>
            <a:r>
              <a:rPr lang="en-US" sz="1600" dirty="0">
                <a:latin typeface="Arial Black" panose="020B0A04020102020204" pitchFamily="34" charset="0"/>
              </a:rPr>
              <a:t>Information extracted from returns data of HDFC Stocks between 2000 to 2021 being utilized</a:t>
            </a:r>
          </a:p>
          <a:p>
            <a:endParaRPr lang="en-US" sz="1600" dirty="0">
              <a:latin typeface="Arial Black" panose="020B0A04020102020204" pitchFamily="34" charset="0"/>
            </a:endParaRPr>
          </a:p>
          <a:p>
            <a:pPr marL="285750" indent="-285750">
              <a:buFont typeface="Arial" panose="020B0604020202020204" pitchFamily="34" charset="0"/>
              <a:buChar char="•"/>
            </a:pPr>
            <a:r>
              <a:rPr lang="en-US" sz="1600" dirty="0">
                <a:latin typeface="Arial Black" panose="020B0A04020102020204" pitchFamily="34" charset="0"/>
              </a:rPr>
              <a:t>Various Machine Leaning Algorithms using Regression Models explored</a:t>
            </a:r>
          </a:p>
          <a:p>
            <a:endParaRPr lang="en-US" sz="1600" dirty="0">
              <a:latin typeface="Arial Black" panose="020B0A04020102020204" pitchFamily="34" charset="0"/>
            </a:endParaRPr>
          </a:p>
          <a:p>
            <a:pPr marL="285750" indent="-285750">
              <a:buFont typeface="Arial" panose="020B0604020202020204" pitchFamily="34" charset="0"/>
              <a:buChar char="•"/>
            </a:pPr>
            <a:r>
              <a:rPr lang="en-US" sz="1600" dirty="0">
                <a:latin typeface="Arial Black" panose="020B0A04020102020204" pitchFamily="34" charset="0"/>
              </a:rPr>
              <a:t>Machine Learning Algorithms ranked based on their relative expected outcome</a:t>
            </a:r>
          </a:p>
        </p:txBody>
      </p:sp>
      <p:pic>
        <p:nvPicPr>
          <p:cNvPr id="7" name="Picture 6">
            <a:extLst>
              <a:ext uri="{FF2B5EF4-FFF2-40B4-BE49-F238E27FC236}">
                <a16:creationId xmlns:a16="http://schemas.microsoft.com/office/drawing/2014/main" id="{F428EF86-3DED-4FB4-9DCF-CAE40B003417}"/>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p:blipFill>
        <p:spPr>
          <a:xfrm>
            <a:off x="7540488" y="1434904"/>
            <a:ext cx="4228180" cy="4670791"/>
          </a:xfrm>
          <a:prstGeom prst="rect">
            <a:avLst/>
          </a:prstGeom>
        </p:spPr>
      </p:pic>
    </p:spTree>
    <p:extLst>
      <p:ext uri="{BB962C8B-B14F-4D97-AF65-F5344CB8AC3E}">
        <p14:creationId xmlns:p14="http://schemas.microsoft.com/office/powerpoint/2010/main" val="10669194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97DBC4F-C064-49FE-BFD4-D76E0F786B6F}"/>
              </a:ext>
            </a:extLst>
          </p:cNvPr>
          <p:cNvSpPr txBox="1"/>
          <p:nvPr/>
        </p:nvSpPr>
        <p:spPr>
          <a:xfrm>
            <a:off x="3247591" y="1186876"/>
            <a:ext cx="8490287" cy="385362"/>
          </a:xfrm>
          <a:prstGeom prst="rect">
            <a:avLst/>
          </a:prstGeom>
          <a:solidFill>
            <a:srgbClr val="FFFF00"/>
          </a:solidFill>
        </p:spPr>
        <p:txBody>
          <a:bodyPr wrap="square">
            <a:spAutoFit/>
          </a:bodyPr>
          <a:lstStyle/>
          <a:p>
            <a:pPr marL="0">
              <a:lnSpc>
                <a:spcPct val="115000"/>
              </a:lnSpc>
              <a:spcBef>
                <a:spcPts val="1000"/>
              </a:spcBef>
              <a:spcAft>
                <a:spcPts val="0"/>
              </a:spcAft>
            </a:pPr>
            <a:r>
              <a:rPr lang="en-US" sz="1800" b="1" dirty="0">
                <a:solidFill>
                  <a:srgbClr val="212121"/>
                </a:solidFill>
                <a:effectLst/>
                <a:latin typeface="Times New Roman" panose="02020603050405020304" pitchFamily="18" charset="0"/>
                <a:ea typeface="Times New Roman" panose="02020603050405020304" pitchFamily="18" charset="0"/>
              </a:rPr>
              <a:t>Classification Metrics Comparison</a:t>
            </a:r>
            <a:r>
              <a:rPr lang="en-US" sz="1800" b="1" dirty="0">
                <a:effectLst/>
                <a:latin typeface="Times New Roman" panose="02020603050405020304" pitchFamily="18" charset="0"/>
                <a:ea typeface="Times New Roman" panose="02020603050405020304" pitchFamily="18" charset="0"/>
              </a:rPr>
              <a:t>:</a:t>
            </a:r>
            <a:endParaRPr lang="en-US" sz="2000" b="1" dirty="0">
              <a:effectLst/>
              <a:latin typeface="Times New Roman" panose="02020603050405020304" pitchFamily="18" charset="0"/>
              <a:ea typeface="Times New Roman" panose="02020603050405020304" pitchFamily="18" charset="0"/>
            </a:endParaRPr>
          </a:p>
        </p:txBody>
      </p:sp>
      <p:graphicFrame>
        <p:nvGraphicFramePr>
          <p:cNvPr id="5" name="Table 4">
            <a:extLst>
              <a:ext uri="{FF2B5EF4-FFF2-40B4-BE49-F238E27FC236}">
                <a16:creationId xmlns:a16="http://schemas.microsoft.com/office/drawing/2014/main" id="{C8A56742-AF29-421A-9CF0-6A5C38C755AA}"/>
              </a:ext>
            </a:extLst>
          </p:cNvPr>
          <p:cNvGraphicFramePr>
            <a:graphicFrameLocks noGrp="1"/>
          </p:cNvGraphicFramePr>
          <p:nvPr>
            <p:extLst>
              <p:ext uri="{D42A27DB-BD31-4B8C-83A1-F6EECF244321}">
                <p14:modId xmlns:p14="http://schemas.microsoft.com/office/powerpoint/2010/main" val="740380615"/>
              </p:ext>
            </p:extLst>
          </p:nvPr>
        </p:nvGraphicFramePr>
        <p:xfrm>
          <a:off x="454121" y="1589230"/>
          <a:ext cx="11283758" cy="4839608"/>
        </p:xfrm>
        <a:graphic>
          <a:graphicData uri="http://schemas.openxmlformats.org/drawingml/2006/table">
            <a:tbl>
              <a:tblPr firstRow="1" firstCol="1" bandRow="1">
                <a:tableStyleId>{5C22544A-7EE6-4342-B048-85BDC9FD1C3A}</a:tableStyleId>
              </a:tblPr>
              <a:tblGrid>
                <a:gridCol w="2493437">
                  <a:extLst>
                    <a:ext uri="{9D8B030D-6E8A-4147-A177-3AD203B41FA5}">
                      <a16:colId xmlns:a16="http://schemas.microsoft.com/office/drawing/2014/main" val="3594283098"/>
                    </a:ext>
                  </a:extLst>
                </a:gridCol>
                <a:gridCol w="6341069">
                  <a:extLst>
                    <a:ext uri="{9D8B030D-6E8A-4147-A177-3AD203B41FA5}">
                      <a16:colId xmlns:a16="http://schemas.microsoft.com/office/drawing/2014/main" val="3602378092"/>
                    </a:ext>
                  </a:extLst>
                </a:gridCol>
                <a:gridCol w="2449252">
                  <a:extLst>
                    <a:ext uri="{9D8B030D-6E8A-4147-A177-3AD203B41FA5}">
                      <a16:colId xmlns:a16="http://schemas.microsoft.com/office/drawing/2014/main" val="3739156352"/>
                    </a:ext>
                  </a:extLst>
                </a:gridCol>
              </a:tblGrid>
              <a:tr h="501242">
                <a:tc>
                  <a:txBody>
                    <a:bodyPr/>
                    <a:lstStyle/>
                    <a:p>
                      <a:pPr marL="0" marR="0" algn="just">
                        <a:lnSpc>
                          <a:spcPct val="150000"/>
                        </a:lnSpc>
                        <a:spcBef>
                          <a:spcPts val="0"/>
                        </a:spcBef>
                        <a:spcAft>
                          <a:spcPts val="0"/>
                        </a:spcAft>
                      </a:pPr>
                      <a:r>
                        <a:rPr lang="en-IN" sz="1400" b="1">
                          <a:effectLst/>
                        </a:rPr>
                        <a:t>SERIAL NUMBERS</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nSpc>
                          <a:spcPct val="150000"/>
                        </a:lnSpc>
                        <a:spcBef>
                          <a:spcPts val="0"/>
                        </a:spcBef>
                        <a:spcAft>
                          <a:spcPts val="0"/>
                        </a:spcAft>
                      </a:pPr>
                      <a:r>
                        <a:rPr lang="en-IN" sz="1400" b="1" dirty="0">
                          <a:effectLst/>
                        </a:rPr>
                        <a:t>DESCRIPTIONS</a:t>
                      </a:r>
                      <a:endPar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a:effectLst/>
                        </a:rPr>
                        <a:t>EFFICIENCY&gt;67%</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3054877817"/>
                  </a:ext>
                </a:extLst>
              </a:tr>
              <a:tr h="234637">
                <a:tc>
                  <a:txBody>
                    <a:bodyPr/>
                    <a:lstStyle/>
                    <a:p>
                      <a:pPr marL="0" marR="0">
                        <a:lnSpc>
                          <a:spcPct val="150000"/>
                        </a:lnSpc>
                        <a:spcBef>
                          <a:spcPts val="0"/>
                        </a:spcBef>
                        <a:spcAft>
                          <a:spcPts val="0"/>
                        </a:spcAft>
                      </a:pPr>
                      <a:r>
                        <a:rPr lang="en-IN" sz="1400" b="1">
                          <a:effectLst/>
                        </a:rPr>
                        <a:t>SMA7</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dirty="0">
                          <a:effectLst/>
                        </a:rPr>
                        <a:t>Simple moving average-7 samples	</a:t>
                      </a:r>
                      <a:endPar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a:effectLst/>
                        </a:rPr>
                        <a:t>YES-77.67</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3302229779"/>
                  </a:ext>
                </a:extLst>
              </a:tr>
              <a:tr h="234637">
                <a:tc>
                  <a:txBody>
                    <a:bodyPr/>
                    <a:lstStyle/>
                    <a:p>
                      <a:pPr marL="0" marR="0">
                        <a:lnSpc>
                          <a:spcPct val="150000"/>
                        </a:lnSpc>
                        <a:spcBef>
                          <a:spcPts val="0"/>
                        </a:spcBef>
                        <a:spcAft>
                          <a:spcPts val="0"/>
                        </a:spcAft>
                      </a:pPr>
                      <a:r>
                        <a:rPr lang="en-IN" sz="1400" b="1">
                          <a:effectLst/>
                        </a:rPr>
                        <a:t>SMA13</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dirty="0">
                          <a:effectLst/>
                        </a:rPr>
                        <a:t>Simple moving average-13 samples	</a:t>
                      </a:r>
                      <a:endPar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a:effectLst/>
                        </a:rPr>
                        <a:t>NO-65.66</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2286109514"/>
                  </a:ext>
                </a:extLst>
              </a:tr>
              <a:tr h="234637">
                <a:tc>
                  <a:txBody>
                    <a:bodyPr/>
                    <a:lstStyle/>
                    <a:p>
                      <a:pPr marL="0" marR="0" algn="just">
                        <a:lnSpc>
                          <a:spcPct val="150000"/>
                        </a:lnSpc>
                        <a:spcBef>
                          <a:spcPts val="0"/>
                        </a:spcBef>
                        <a:spcAft>
                          <a:spcPts val="0"/>
                        </a:spcAft>
                      </a:pPr>
                      <a:r>
                        <a:rPr lang="en-IN" sz="1400" b="1">
                          <a:effectLst/>
                        </a:rPr>
                        <a:t>SMA20</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a:effectLst/>
                        </a:rPr>
                        <a:t>Simple moving average-20 samples	</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a:effectLst/>
                        </a:rPr>
                        <a:t>NO-60.88</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1602802540"/>
                  </a:ext>
                </a:extLst>
              </a:tr>
              <a:tr h="234637">
                <a:tc>
                  <a:txBody>
                    <a:bodyPr/>
                    <a:lstStyle/>
                    <a:p>
                      <a:pPr marL="0" marR="0" algn="just">
                        <a:lnSpc>
                          <a:spcPct val="150000"/>
                        </a:lnSpc>
                        <a:spcBef>
                          <a:spcPts val="0"/>
                        </a:spcBef>
                        <a:spcAft>
                          <a:spcPts val="0"/>
                        </a:spcAft>
                      </a:pPr>
                      <a:r>
                        <a:rPr lang="en-IN" sz="1400" b="1">
                          <a:effectLst/>
                        </a:rPr>
                        <a:t>EMA7</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dirty="0">
                          <a:effectLst/>
                        </a:rPr>
                        <a:t>Exponential moving average-7 samples	</a:t>
                      </a:r>
                      <a:endPar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a:effectLst/>
                        </a:rPr>
                        <a:t>YES-76.97</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3132653917"/>
                  </a:ext>
                </a:extLst>
              </a:tr>
              <a:tr h="234637">
                <a:tc>
                  <a:txBody>
                    <a:bodyPr/>
                    <a:lstStyle/>
                    <a:p>
                      <a:pPr marL="0" marR="0" algn="just">
                        <a:lnSpc>
                          <a:spcPct val="150000"/>
                        </a:lnSpc>
                        <a:spcBef>
                          <a:spcPts val="0"/>
                        </a:spcBef>
                        <a:spcAft>
                          <a:spcPts val="0"/>
                        </a:spcAft>
                      </a:pPr>
                      <a:r>
                        <a:rPr lang="en-IN" sz="1400" b="1">
                          <a:effectLst/>
                        </a:rPr>
                        <a:t>EMA13</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a:effectLst/>
                        </a:rPr>
                        <a:t>Exponential moving average-13 samples	</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a:effectLst/>
                        </a:rPr>
                        <a:t>NO-65.89</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3154809710"/>
                  </a:ext>
                </a:extLst>
              </a:tr>
              <a:tr h="234637">
                <a:tc>
                  <a:txBody>
                    <a:bodyPr/>
                    <a:lstStyle/>
                    <a:p>
                      <a:pPr marL="0" marR="0" algn="just">
                        <a:lnSpc>
                          <a:spcPct val="150000"/>
                        </a:lnSpc>
                        <a:spcBef>
                          <a:spcPts val="0"/>
                        </a:spcBef>
                        <a:spcAft>
                          <a:spcPts val="0"/>
                        </a:spcAft>
                      </a:pPr>
                      <a:r>
                        <a:rPr lang="en-IN" sz="1400" b="1">
                          <a:effectLst/>
                        </a:rPr>
                        <a:t>EMA20</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a:effectLst/>
                        </a:rPr>
                        <a:t>Exponential moving average-20 samples	</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a:effectLst/>
                        </a:rPr>
                        <a:t>NO-61.24</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189855344"/>
                  </a:ext>
                </a:extLst>
              </a:tr>
              <a:tr h="234637">
                <a:tc>
                  <a:txBody>
                    <a:bodyPr/>
                    <a:lstStyle/>
                    <a:p>
                      <a:pPr marL="0" marR="0" algn="just">
                        <a:lnSpc>
                          <a:spcPct val="150000"/>
                        </a:lnSpc>
                        <a:spcBef>
                          <a:spcPts val="0"/>
                        </a:spcBef>
                        <a:spcAft>
                          <a:spcPts val="0"/>
                        </a:spcAft>
                      </a:pPr>
                      <a:r>
                        <a:rPr lang="en-IN" sz="1400" b="1">
                          <a:effectLst/>
                        </a:rPr>
                        <a:t>SMA100</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a:effectLst/>
                        </a:rPr>
                        <a:t>Simple moving average-100 samples	</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a:effectLst/>
                        </a:rPr>
                        <a:t>NO-53.77</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2128044920"/>
                  </a:ext>
                </a:extLst>
              </a:tr>
              <a:tr h="234637">
                <a:tc>
                  <a:txBody>
                    <a:bodyPr/>
                    <a:lstStyle/>
                    <a:p>
                      <a:pPr marL="0" marR="0" algn="just">
                        <a:lnSpc>
                          <a:spcPct val="150000"/>
                        </a:lnSpc>
                        <a:spcBef>
                          <a:spcPts val="0"/>
                        </a:spcBef>
                        <a:spcAft>
                          <a:spcPts val="0"/>
                        </a:spcAft>
                      </a:pPr>
                      <a:r>
                        <a:rPr lang="en-IN" sz="1400" b="1">
                          <a:effectLst/>
                        </a:rPr>
                        <a:t>SMA200</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a:effectLst/>
                        </a:rPr>
                        <a:t>Simple moving average-200 samples	</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a:effectLst/>
                        </a:rPr>
                        <a:t>NO-53.96</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2925740224"/>
                  </a:ext>
                </a:extLst>
              </a:tr>
              <a:tr h="234637">
                <a:tc>
                  <a:txBody>
                    <a:bodyPr/>
                    <a:lstStyle/>
                    <a:p>
                      <a:pPr marL="0" marR="0" algn="just">
                        <a:lnSpc>
                          <a:spcPct val="150000"/>
                        </a:lnSpc>
                        <a:spcBef>
                          <a:spcPts val="0"/>
                        </a:spcBef>
                        <a:spcAft>
                          <a:spcPts val="0"/>
                        </a:spcAft>
                      </a:pPr>
                      <a:r>
                        <a:rPr lang="en-IN" sz="1400" b="1">
                          <a:effectLst/>
                        </a:rPr>
                        <a:t>EMA100</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a:effectLst/>
                        </a:rPr>
                        <a:t>Exponential moving average-100 samples	</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a:effectLst/>
                        </a:rPr>
                        <a:t>NO-54.36</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221138042"/>
                  </a:ext>
                </a:extLst>
              </a:tr>
              <a:tr h="234637">
                <a:tc>
                  <a:txBody>
                    <a:bodyPr/>
                    <a:lstStyle/>
                    <a:p>
                      <a:pPr marL="0" marR="0" algn="just">
                        <a:lnSpc>
                          <a:spcPct val="150000"/>
                        </a:lnSpc>
                        <a:spcBef>
                          <a:spcPts val="0"/>
                        </a:spcBef>
                        <a:spcAft>
                          <a:spcPts val="0"/>
                        </a:spcAft>
                      </a:pPr>
                      <a:r>
                        <a:rPr lang="en-IN" sz="1400" b="1">
                          <a:effectLst/>
                        </a:rPr>
                        <a:t>EMA200	</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a:effectLst/>
                        </a:rPr>
                        <a:t>Exponential moving average-200 samples	</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a:effectLst/>
                        </a:rPr>
                        <a:t>NO-54.45</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865495057"/>
                  </a:ext>
                </a:extLst>
              </a:tr>
              <a:tr h="501242">
                <a:tc>
                  <a:txBody>
                    <a:bodyPr/>
                    <a:lstStyle/>
                    <a:p>
                      <a:pPr marL="0" marR="0">
                        <a:lnSpc>
                          <a:spcPct val="150000"/>
                        </a:lnSpc>
                        <a:spcBef>
                          <a:spcPts val="0"/>
                        </a:spcBef>
                        <a:spcAft>
                          <a:spcPts val="0"/>
                        </a:spcAft>
                      </a:pPr>
                      <a:r>
                        <a:rPr lang="en-IN" sz="1400" b="1">
                          <a:effectLst/>
                        </a:rPr>
                        <a:t>Structured Data Classifier</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a:effectLst/>
                        </a:rPr>
                        <a:t>Auto Keras Classification Model</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a:effectLst/>
                        </a:rPr>
                        <a:t>yes-84.92</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2731611949"/>
                  </a:ext>
                </a:extLst>
              </a:tr>
              <a:tr h="501242">
                <a:tc>
                  <a:txBody>
                    <a:bodyPr/>
                    <a:lstStyle/>
                    <a:p>
                      <a:pPr marL="0" marR="0">
                        <a:lnSpc>
                          <a:spcPct val="150000"/>
                        </a:lnSpc>
                        <a:spcBef>
                          <a:spcPts val="0"/>
                        </a:spcBef>
                        <a:spcAft>
                          <a:spcPts val="0"/>
                        </a:spcAft>
                      </a:pPr>
                      <a:r>
                        <a:rPr lang="en-IN" sz="1400" b="1">
                          <a:effectLst/>
                        </a:rPr>
                        <a:t>K Neighbours Classifier</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a:effectLst/>
                        </a:rPr>
                        <a:t>KNN Classification Model</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a:effectLst/>
                        </a:rPr>
                        <a:t>yes-74.08</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3520855343"/>
                  </a:ext>
                </a:extLst>
              </a:tr>
              <a:tr h="501242">
                <a:tc>
                  <a:txBody>
                    <a:bodyPr/>
                    <a:lstStyle/>
                    <a:p>
                      <a:pPr marL="0" marR="0" algn="just">
                        <a:lnSpc>
                          <a:spcPct val="150000"/>
                        </a:lnSpc>
                        <a:spcBef>
                          <a:spcPts val="0"/>
                        </a:spcBef>
                        <a:spcAft>
                          <a:spcPts val="0"/>
                        </a:spcAft>
                      </a:pPr>
                      <a:r>
                        <a:rPr lang="en-IN" sz="1400" b="1">
                          <a:effectLst/>
                        </a:rPr>
                        <a:t>Logistic Regression</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dirty="0">
                          <a:effectLst/>
                        </a:rPr>
                        <a:t>Logistic Regression Classification Model</a:t>
                      </a:r>
                      <a:endPar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400" b="1" dirty="0">
                          <a:effectLst/>
                        </a:rPr>
                        <a:t>yes-90.10</a:t>
                      </a:r>
                      <a:endPar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1180665580"/>
                  </a:ext>
                </a:extLst>
              </a:tr>
            </a:tbl>
          </a:graphicData>
        </a:graphic>
      </p:graphicFrame>
      <p:sp>
        <p:nvSpPr>
          <p:cNvPr id="11" name="Title 1">
            <a:extLst>
              <a:ext uri="{FF2B5EF4-FFF2-40B4-BE49-F238E27FC236}">
                <a16:creationId xmlns:a16="http://schemas.microsoft.com/office/drawing/2014/main" id="{F11E90A8-9D80-49A7-A6EB-4C2CC958D9E7}"/>
              </a:ext>
            </a:extLst>
          </p:cNvPr>
          <p:cNvSpPr>
            <a:spLocks noGrp="1"/>
          </p:cNvSpPr>
          <p:nvPr>
            <p:ph type="title"/>
          </p:nvPr>
        </p:nvSpPr>
        <p:spPr>
          <a:xfrm>
            <a:off x="3247592" y="326524"/>
            <a:ext cx="8382000" cy="669925"/>
          </a:xfrm>
          <a:solidFill>
            <a:schemeClr val="accent4"/>
          </a:solidFill>
        </p:spPr>
        <p:style>
          <a:lnRef idx="1">
            <a:schemeClr val="accent1"/>
          </a:lnRef>
          <a:fillRef idx="2">
            <a:schemeClr val="accent1"/>
          </a:fillRef>
          <a:effectRef idx="1">
            <a:schemeClr val="accent1"/>
          </a:effectRef>
          <a:fontRef idx="minor">
            <a:schemeClr val="dk1"/>
          </a:fontRef>
        </p:style>
        <p:txBody>
          <a:bodyPr/>
          <a:lstStyle/>
          <a:p>
            <a:pPr algn="l"/>
            <a:r>
              <a:rPr lang="en-US" dirty="0"/>
              <a:t>Analysis and Results</a:t>
            </a:r>
          </a:p>
        </p:txBody>
      </p:sp>
    </p:spTree>
    <p:extLst>
      <p:ext uri="{BB962C8B-B14F-4D97-AF65-F5344CB8AC3E}">
        <p14:creationId xmlns:p14="http://schemas.microsoft.com/office/powerpoint/2010/main" val="2622982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97DBC4F-C064-49FE-BFD4-D76E0F786B6F}"/>
              </a:ext>
            </a:extLst>
          </p:cNvPr>
          <p:cNvSpPr txBox="1"/>
          <p:nvPr/>
        </p:nvSpPr>
        <p:spPr>
          <a:xfrm>
            <a:off x="484908" y="1377303"/>
            <a:ext cx="11123995" cy="385362"/>
          </a:xfrm>
          <a:prstGeom prst="rect">
            <a:avLst/>
          </a:prstGeom>
          <a:solidFill>
            <a:srgbClr val="FFFF00"/>
          </a:solidFill>
        </p:spPr>
        <p:txBody>
          <a:bodyPr wrap="square">
            <a:spAutoFit/>
          </a:bodyPr>
          <a:lstStyle/>
          <a:p>
            <a:pPr marL="0">
              <a:lnSpc>
                <a:spcPct val="115000"/>
              </a:lnSpc>
              <a:spcBef>
                <a:spcPts val="1000"/>
              </a:spcBef>
              <a:spcAft>
                <a:spcPts val="0"/>
              </a:spcAft>
            </a:pPr>
            <a:r>
              <a:rPr lang="en-US" sz="1800" b="1" dirty="0">
                <a:solidFill>
                  <a:srgbClr val="212121"/>
                </a:solidFill>
                <a:effectLst/>
                <a:latin typeface="Times New Roman" panose="02020603050405020304" pitchFamily="18" charset="0"/>
                <a:ea typeface="Times New Roman" panose="02020603050405020304" pitchFamily="18" charset="0"/>
              </a:rPr>
              <a:t>Classification Metrics Comparison</a:t>
            </a:r>
            <a:r>
              <a:rPr lang="en-US" sz="1800" b="1" dirty="0">
                <a:effectLst/>
                <a:latin typeface="Times New Roman" panose="02020603050405020304" pitchFamily="18" charset="0"/>
                <a:ea typeface="Times New Roman" panose="02020603050405020304" pitchFamily="18" charset="0"/>
              </a:rPr>
              <a:t>:</a:t>
            </a:r>
            <a:endParaRPr lang="en-US" sz="2000" b="1" dirty="0">
              <a:effectLst/>
              <a:latin typeface="Times New Roman" panose="02020603050405020304" pitchFamily="18" charset="0"/>
              <a:ea typeface="Times New Roman" panose="02020603050405020304" pitchFamily="18" charset="0"/>
            </a:endParaRPr>
          </a:p>
        </p:txBody>
      </p:sp>
      <p:graphicFrame>
        <p:nvGraphicFramePr>
          <p:cNvPr id="5" name="Table 4">
            <a:extLst>
              <a:ext uri="{FF2B5EF4-FFF2-40B4-BE49-F238E27FC236}">
                <a16:creationId xmlns:a16="http://schemas.microsoft.com/office/drawing/2014/main" id="{C8A56742-AF29-421A-9CF0-6A5C38C755AA}"/>
              </a:ext>
            </a:extLst>
          </p:cNvPr>
          <p:cNvGraphicFramePr>
            <a:graphicFrameLocks noGrp="1"/>
          </p:cNvGraphicFramePr>
          <p:nvPr>
            <p:extLst>
              <p:ext uri="{D42A27DB-BD31-4B8C-83A1-F6EECF244321}">
                <p14:modId xmlns:p14="http://schemas.microsoft.com/office/powerpoint/2010/main" val="2050376719"/>
              </p:ext>
            </p:extLst>
          </p:nvPr>
        </p:nvGraphicFramePr>
        <p:xfrm>
          <a:off x="454121" y="1925341"/>
          <a:ext cx="11283758" cy="4553246"/>
        </p:xfrm>
        <a:graphic>
          <a:graphicData uri="http://schemas.openxmlformats.org/drawingml/2006/table">
            <a:tbl>
              <a:tblPr firstRow="1" firstCol="1" bandRow="1">
                <a:tableStyleId>{5C22544A-7EE6-4342-B048-85BDC9FD1C3A}</a:tableStyleId>
              </a:tblPr>
              <a:tblGrid>
                <a:gridCol w="2493437">
                  <a:extLst>
                    <a:ext uri="{9D8B030D-6E8A-4147-A177-3AD203B41FA5}">
                      <a16:colId xmlns:a16="http://schemas.microsoft.com/office/drawing/2014/main" val="3594283098"/>
                    </a:ext>
                  </a:extLst>
                </a:gridCol>
                <a:gridCol w="6341069">
                  <a:extLst>
                    <a:ext uri="{9D8B030D-6E8A-4147-A177-3AD203B41FA5}">
                      <a16:colId xmlns:a16="http://schemas.microsoft.com/office/drawing/2014/main" val="3602378092"/>
                    </a:ext>
                  </a:extLst>
                </a:gridCol>
                <a:gridCol w="2449252">
                  <a:extLst>
                    <a:ext uri="{9D8B030D-6E8A-4147-A177-3AD203B41FA5}">
                      <a16:colId xmlns:a16="http://schemas.microsoft.com/office/drawing/2014/main" val="3739156352"/>
                    </a:ext>
                  </a:extLst>
                </a:gridCol>
              </a:tblGrid>
              <a:tr h="514739">
                <a:tc>
                  <a:txBody>
                    <a:bodyPr/>
                    <a:lstStyle/>
                    <a:p>
                      <a:pPr marL="0" marR="0" algn="just">
                        <a:lnSpc>
                          <a:spcPct val="150000"/>
                        </a:lnSpc>
                        <a:spcBef>
                          <a:spcPts val="0"/>
                        </a:spcBef>
                        <a:spcAft>
                          <a:spcPts val="0"/>
                        </a:spcAft>
                      </a:pPr>
                      <a:r>
                        <a:rPr lang="en-IN" sz="1200">
                          <a:effectLst/>
                        </a:rPr>
                        <a:t>SERIAL NUMBERS</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nSpc>
                          <a:spcPct val="150000"/>
                        </a:lnSpc>
                        <a:spcBef>
                          <a:spcPts val="0"/>
                        </a:spcBef>
                        <a:spcAft>
                          <a:spcPts val="0"/>
                        </a:spcAft>
                      </a:pPr>
                      <a:r>
                        <a:rPr lang="en-IN" sz="1200" dirty="0">
                          <a:effectLst/>
                        </a:rPr>
                        <a:t>DESCRIPTIONS</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EFFICIENCY&gt;67%</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3054877817"/>
                  </a:ext>
                </a:extLst>
              </a:tr>
              <a:tr h="249429">
                <a:tc>
                  <a:txBody>
                    <a:bodyPr/>
                    <a:lstStyle/>
                    <a:p>
                      <a:pPr marL="0" marR="0">
                        <a:lnSpc>
                          <a:spcPct val="150000"/>
                        </a:lnSpc>
                        <a:spcBef>
                          <a:spcPts val="0"/>
                        </a:spcBef>
                        <a:spcAft>
                          <a:spcPts val="0"/>
                        </a:spcAft>
                      </a:pPr>
                      <a:r>
                        <a:rPr lang="en-IN" sz="1200">
                          <a:effectLst/>
                        </a:rPr>
                        <a:t>SMA7</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Simple moving average-7 samples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YES-77.67</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3302229779"/>
                  </a:ext>
                </a:extLst>
              </a:tr>
              <a:tr h="249429">
                <a:tc>
                  <a:txBody>
                    <a:bodyPr/>
                    <a:lstStyle/>
                    <a:p>
                      <a:pPr marL="0" marR="0">
                        <a:lnSpc>
                          <a:spcPct val="150000"/>
                        </a:lnSpc>
                        <a:spcBef>
                          <a:spcPts val="0"/>
                        </a:spcBef>
                        <a:spcAft>
                          <a:spcPts val="0"/>
                        </a:spcAft>
                      </a:pPr>
                      <a:r>
                        <a:rPr lang="en-IN" sz="1200">
                          <a:effectLst/>
                        </a:rPr>
                        <a:t>SMA13</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dirty="0">
                          <a:effectLst/>
                        </a:rPr>
                        <a:t>Simple moving average-13 samples	</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NO-65.66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2286109514"/>
                  </a:ext>
                </a:extLst>
              </a:tr>
              <a:tr h="249429">
                <a:tc>
                  <a:txBody>
                    <a:bodyPr/>
                    <a:lstStyle/>
                    <a:p>
                      <a:pPr marL="0" marR="0" algn="just">
                        <a:lnSpc>
                          <a:spcPct val="150000"/>
                        </a:lnSpc>
                        <a:spcBef>
                          <a:spcPts val="0"/>
                        </a:spcBef>
                        <a:spcAft>
                          <a:spcPts val="0"/>
                        </a:spcAft>
                      </a:pPr>
                      <a:r>
                        <a:rPr lang="en-IN" sz="1200" dirty="0">
                          <a:effectLst/>
                        </a:rPr>
                        <a:t>SMA20</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Simple moving average-20 samples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NO-60.88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1602802540"/>
                  </a:ext>
                </a:extLst>
              </a:tr>
              <a:tr h="249429">
                <a:tc>
                  <a:txBody>
                    <a:bodyPr/>
                    <a:lstStyle/>
                    <a:p>
                      <a:pPr marL="0" marR="0" algn="just">
                        <a:lnSpc>
                          <a:spcPct val="150000"/>
                        </a:lnSpc>
                        <a:spcBef>
                          <a:spcPts val="0"/>
                        </a:spcBef>
                        <a:spcAft>
                          <a:spcPts val="0"/>
                        </a:spcAft>
                      </a:pPr>
                      <a:r>
                        <a:rPr lang="en-IN" sz="1200">
                          <a:effectLst/>
                        </a:rPr>
                        <a:t>EMA7</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Exponential moving average-7 samples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YES-76.97</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3132653917"/>
                  </a:ext>
                </a:extLst>
              </a:tr>
              <a:tr h="249429">
                <a:tc>
                  <a:txBody>
                    <a:bodyPr/>
                    <a:lstStyle/>
                    <a:p>
                      <a:pPr marL="0" marR="0" algn="just">
                        <a:lnSpc>
                          <a:spcPct val="150000"/>
                        </a:lnSpc>
                        <a:spcBef>
                          <a:spcPts val="0"/>
                        </a:spcBef>
                        <a:spcAft>
                          <a:spcPts val="0"/>
                        </a:spcAft>
                      </a:pPr>
                      <a:r>
                        <a:rPr lang="en-IN" sz="1200">
                          <a:effectLst/>
                        </a:rPr>
                        <a:t>EMA13</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dirty="0">
                          <a:effectLst/>
                        </a:rPr>
                        <a:t>Exponential moving average-13 samples	</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NO-65.89</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3154809710"/>
                  </a:ext>
                </a:extLst>
              </a:tr>
              <a:tr h="249429">
                <a:tc>
                  <a:txBody>
                    <a:bodyPr/>
                    <a:lstStyle/>
                    <a:p>
                      <a:pPr marL="0" marR="0" algn="just">
                        <a:lnSpc>
                          <a:spcPct val="150000"/>
                        </a:lnSpc>
                        <a:spcBef>
                          <a:spcPts val="0"/>
                        </a:spcBef>
                        <a:spcAft>
                          <a:spcPts val="0"/>
                        </a:spcAft>
                      </a:pPr>
                      <a:r>
                        <a:rPr lang="en-IN" sz="1200">
                          <a:effectLst/>
                        </a:rPr>
                        <a:t>EMA20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Exponential moving average-20 samples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NO-61.24</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189855344"/>
                  </a:ext>
                </a:extLst>
              </a:tr>
              <a:tr h="249429">
                <a:tc>
                  <a:txBody>
                    <a:bodyPr/>
                    <a:lstStyle/>
                    <a:p>
                      <a:pPr marL="0" marR="0" algn="just">
                        <a:lnSpc>
                          <a:spcPct val="150000"/>
                        </a:lnSpc>
                        <a:spcBef>
                          <a:spcPts val="0"/>
                        </a:spcBef>
                        <a:spcAft>
                          <a:spcPts val="0"/>
                        </a:spcAft>
                      </a:pPr>
                      <a:r>
                        <a:rPr lang="en-IN" sz="1200">
                          <a:effectLst/>
                        </a:rPr>
                        <a:t>SMA100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Simple moving average-100 samples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NO-53.77</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2128044920"/>
                  </a:ext>
                </a:extLst>
              </a:tr>
              <a:tr h="249429">
                <a:tc>
                  <a:txBody>
                    <a:bodyPr/>
                    <a:lstStyle/>
                    <a:p>
                      <a:pPr marL="0" marR="0" algn="just">
                        <a:lnSpc>
                          <a:spcPct val="150000"/>
                        </a:lnSpc>
                        <a:spcBef>
                          <a:spcPts val="0"/>
                        </a:spcBef>
                        <a:spcAft>
                          <a:spcPts val="0"/>
                        </a:spcAft>
                      </a:pPr>
                      <a:r>
                        <a:rPr lang="en-IN" sz="1200">
                          <a:effectLst/>
                        </a:rPr>
                        <a:t>SMA200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Simple moving average-200 samples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NO-53.96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2925740224"/>
                  </a:ext>
                </a:extLst>
              </a:tr>
              <a:tr h="249429">
                <a:tc>
                  <a:txBody>
                    <a:bodyPr/>
                    <a:lstStyle/>
                    <a:p>
                      <a:pPr marL="0" marR="0" algn="just">
                        <a:lnSpc>
                          <a:spcPct val="150000"/>
                        </a:lnSpc>
                        <a:spcBef>
                          <a:spcPts val="0"/>
                        </a:spcBef>
                        <a:spcAft>
                          <a:spcPts val="0"/>
                        </a:spcAft>
                      </a:pPr>
                      <a:r>
                        <a:rPr lang="en-IN" sz="1200">
                          <a:effectLst/>
                        </a:rPr>
                        <a:t>EMA100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Exponential moving average-100 samples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NO-54.36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221138042"/>
                  </a:ext>
                </a:extLst>
              </a:tr>
              <a:tr h="249429">
                <a:tc>
                  <a:txBody>
                    <a:bodyPr/>
                    <a:lstStyle/>
                    <a:p>
                      <a:pPr marL="0" marR="0" algn="just">
                        <a:lnSpc>
                          <a:spcPct val="150000"/>
                        </a:lnSpc>
                        <a:spcBef>
                          <a:spcPts val="0"/>
                        </a:spcBef>
                        <a:spcAft>
                          <a:spcPts val="0"/>
                        </a:spcAft>
                      </a:pPr>
                      <a:r>
                        <a:rPr lang="en-IN" sz="1200">
                          <a:effectLst/>
                        </a:rPr>
                        <a:t>EMA200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Exponential moving average-200 samples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NO-54.45</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865495057"/>
                  </a:ext>
                </a:extLst>
              </a:tr>
              <a:tr h="514739">
                <a:tc>
                  <a:txBody>
                    <a:bodyPr/>
                    <a:lstStyle/>
                    <a:p>
                      <a:pPr marL="0" marR="0">
                        <a:lnSpc>
                          <a:spcPct val="150000"/>
                        </a:lnSpc>
                        <a:spcBef>
                          <a:spcPts val="0"/>
                        </a:spcBef>
                        <a:spcAft>
                          <a:spcPts val="0"/>
                        </a:spcAft>
                      </a:pPr>
                      <a:r>
                        <a:rPr lang="en-IN" sz="1200">
                          <a:effectLst/>
                        </a:rPr>
                        <a:t>Structured Data Classifier</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Auto Keras Classification Model</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yes-84.92</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2731611949"/>
                  </a:ext>
                </a:extLst>
              </a:tr>
              <a:tr h="514739">
                <a:tc>
                  <a:txBody>
                    <a:bodyPr/>
                    <a:lstStyle/>
                    <a:p>
                      <a:pPr marL="0" marR="0">
                        <a:lnSpc>
                          <a:spcPct val="150000"/>
                        </a:lnSpc>
                        <a:spcBef>
                          <a:spcPts val="0"/>
                        </a:spcBef>
                        <a:spcAft>
                          <a:spcPts val="0"/>
                        </a:spcAft>
                      </a:pPr>
                      <a:r>
                        <a:rPr lang="en-IN" sz="1200">
                          <a:effectLst/>
                        </a:rPr>
                        <a:t>K Neighbours Classifier</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KNN Classification Model</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yes-74.08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3520855343"/>
                  </a:ext>
                </a:extLst>
              </a:tr>
              <a:tr h="514739">
                <a:tc>
                  <a:txBody>
                    <a:bodyPr/>
                    <a:lstStyle/>
                    <a:p>
                      <a:pPr marL="0" marR="0" algn="just">
                        <a:lnSpc>
                          <a:spcPct val="150000"/>
                        </a:lnSpc>
                        <a:spcBef>
                          <a:spcPts val="0"/>
                        </a:spcBef>
                        <a:spcAft>
                          <a:spcPts val="0"/>
                        </a:spcAft>
                      </a:pPr>
                      <a:r>
                        <a:rPr lang="en-IN" sz="1200">
                          <a:effectLst/>
                        </a:rPr>
                        <a:t>Logistic Regression</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a:effectLst/>
                        </a:rPr>
                        <a:t>Logistic Regression Classification Model</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tc>
                  <a:txBody>
                    <a:bodyPr/>
                    <a:lstStyle/>
                    <a:p>
                      <a:pPr marL="0" marR="0" algn="just">
                        <a:lnSpc>
                          <a:spcPct val="150000"/>
                        </a:lnSpc>
                        <a:spcBef>
                          <a:spcPts val="0"/>
                        </a:spcBef>
                        <a:spcAft>
                          <a:spcPts val="0"/>
                        </a:spcAft>
                      </a:pPr>
                      <a:r>
                        <a:rPr lang="en-IN" sz="1200" dirty="0">
                          <a:effectLst/>
                        </a:rPr>
                        <a:t>yes-90.10</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6651" marR="66651" marT="0" marB="0"/>
                </a:tc>
                <a:extLst>
                  <a:ext uri="{0D108BD9-81ED-4DB2-BD59-A6C34878D82A}">
                    <a16:rowId xmlns:a16="http://schemas.microsoft.com/office/drawing/2014/main" val="1180665580"/>
                  </a:ext>
                </a:extLst>
              </a:tr>
            </a:tbl>
          </a:graphicData>
        </a:graphic>
      </p:graphicFrame>
      <p:sp>
        <p:nvSpPr>
          <p:cNvPr id="8" name="Title 1">
            <a:extLst>
              <a:ext uri="{FF2B5EF4-FFF2-40B4-BE49-F238E27FC236}">
                <a16:creationId xmlns:a16="http://schemas.microsoft.com/office/drawing/2014/main" id="{0BC31801-DFE0-4D99-A022-2D93BEC43944}"/>
              </a:ext>
            </a:extLst>
          </p:cNvPr>
          <p:cNvSpPr>
            <a:spLocks noGrp="1"/>
          </p:cNvSpPr>
          <p:nvPr>
            <p:ph type="title"/>
          </p:nvPr>
        </p:nvSpPr>
        <p:spPr>
          <a:xfrm>
            <a:off x="3386137" y="379413"/>
            <a:ext cx="8382529" cy="669925"/>
          </a:xfrm>
          <a:solidFill>
            <a:schemeClr val="accent4"/>
          </a:solidFill>
        </p:spPr>
        <p:style>
          <a:lnRef idx="1">
            <a:schemeClr val="accent1"/>
          </a:lnRef>
          <a:fillRef idx="2">
            <a:schemeClr val="accent1"/>
          </a:fillRef>
          <a:effectRef idx="1">
            <a:schemeClr val="accent1"/>
          </a:effectRef>
          <a:fontRef idx="minor">
            <a:schemeClr val="dk1"/>
          </a:fontRef>
        </p:style>
        <p:txBody>
          <a:bodyPr/>
          <a:lstStyle/>
          <a:p>
            <a:pPr algn="l"/>
            <a:r>
              <a:rPr lang="en-US" dirty="0"/>
              <a:t>Analysis and Results</a:t>
            </a:r>
          </a:p>
        </p:txBody>
      </p:sp>
    </p:spTree>
    <p:extLst>
      <p:ext uri="{BB962C8B-B14F-4D97-AF65-F5344CB8AC3E}">
        <p14:creationId xmlns:p14="http://schemas.microsoft.com/office/powerpoint/2010/main" val="5981780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97DBC4F-C064-49FE-BFD4-D76E0F786B6F}"/>
              </a:ext>
            </a:extLst>
          </p:cNvPr>
          <p:cNvSpPr txBox="1"/>
          <p:nvPr/>
        </p:nvSpPr>
        <p:spPr>
          <a:xfrm>
            <a:off x="3255817" y="1037380"/>
            <a:ext cx="6096000" cy="385362"/>
          </a:xfrm>
          <a:prstGeom prst="rect">
            <a:avLst/>
          </a:prstGeom>
          <a:solidFill>
            <a:srgbClr val="FFFF00"/>
          </a:solidFill>
        </p:spPr>
        <p:txBody>
          <a:bodyPr wrap="square">
            <a:spAutoFit/>
          </a:bodyPr>
          <a:lstStyle/>
          <a:p>
            <a:pPr marL="0">
              <a:lnSpc>
                <a:spcPct val="115000"/>
              </a:lnSpc>
              <a:spcBef>
                <a:spcPts val="1000"/>
              </a:spcBef>
              <a:spcAft>
                <a:spcPts val="0"/>
              </a:spcAft>
            </a:pPr>
            <a:r>
              <a:rPr lang="en-IN" sz="1800" b="1" dirty="0">
                <a:solidFill>
                  <a:srgbClr val="212121"/>
                </a:solidFill>
                <a:effectLst/>
                <a:latin typeface="Times New Roman" panose="02020603050405020304" pitchFamily="18" charset="0"/>
                <a:ea typeface="Times New Roman" panose="02020603050405020304" pitchFamily="18" charset="0"/>
              </a:rPr>
              <a:t>Regression Metrics Comparison</a:t>
            </a:r>
            <a:r>
              <a:rPr lang="en-US" sz="1800" b="1" dirty="0">
                <a:effectLst/>
                <a:latin typeface="Times New Roman" panose="02020603050405020304" pitchFamily="18" charset="0"/>
                <a:ea typeface="Times New Roman" panose="02020603050405020304" pitchFamily="18" charset="0"/>
              </a:rPr>
              <a:t>:</a:t>
            </a:r>
            <a:endParaRPr lang="en-US" sz="2000" b="1" dirty="0">
              <a:effectLst/>
              <a:latin typeface="Times New Roman" panose="02020603050405020304" pitchFamily="18" charset="0"/>
              <a:ea typeface="Times New Roman" panose="02020603050405020304" pitchFamily="18" charset="0"/>
            </a:endParaRPr>
          </a:p>
        </p:txBody>
      </p:sp>
      <p:graphicFrame>
        <p:nvGraphicFramePr>
          <p:cNvPr id="2" name="Table 1">
            <a:extLst>
              <a:ext uri="{FF2B5EF4-FFF2-40B4-BE49-F238E27FC236}">
                <a16:creationId xmlns:a16="http://schemas.microsoft.com/office/drawing/2014/main" id="{33C33065-0EF8-4EF0-B589-83867292D71A}"/>
              </a:ext>
            </a:extLst>
          </p:cNvPr>
          <p:cNvGraphicFramePr>
            <a:graphicFrameLocks noGrp="1"/>
          </p:cNvGraphicFramePr>
          <p:nvPr>
            <p:extLst>
              <p:ext uri="{D42A27DB-BD31-4B8C-83A1-F6EECF244321}">
                <p14:modId xmlns:p14="http://schemas.microsoft.com/office/powerpoint/2010/main" val="3326371924"/>
              </p:ext>
            </p:extLst>
          </p:nvPr>
        </p:nvGraphicFramePr>
        <p:xfrm>
          <a:off x="498764" y="1463609"/>
          <a:ext cx="11269903" cy="5015157"/>
        </p:xfrm>
        <a:graphic>
          <a:graphicData uri="http://schemas.openxmlformats.org/drawingml/2006/table">
            <a:tbl>
              <a:tblPr firstRow="1" firstCol="1" bandRow="1">
                <a:tableStyleId>{5C22544A-7EE6-4342-B048-85BDC9FD1C3A}</a:tableStyleId>
              </a:tblPr>
              <a:tblGrid>
                <a:gridCol w="2803452">
                  <a:extLst>
                    <a:ext uri="{9D8B030D-6E8A-4147-A177-3AD203B41FA5}">
                      <a16:colId xmlns:a16="http://schemas.microsoft.com/office/drawing/2014/main" val="1160866158"/>
                    </a:ext>
                  </a:extLst>
                </a:gridCol>
                <a:gridCol w="5010608">
                  <a:extLst>
                    <a:ext uri="{9D8B030D-6E8A-4147-A177-3AD203B41FA5}">
                      <a16:colId xmlns:a16="http://schemas.microsoft.com/office/drawing/2014/main" val="2609527407"/>
                    </a:ext>
                  </a:extLst>
                </a:gridCol>
                <a:gridCol w="1626710">
                  <a:extLst>
                    <a:ext uri="{9D8B030D-6E8A-4147-A177-3AD203B41FA5}">
                      <a16:colId xmlns:a16="http://schemas.microsoft.com/office/drawing/2014/main" val="1930131750"/>
                    </a:ext>
                  </a:extLst>
                </a:gridCol>
                <a:gridCol w="1829133">
                  <a:extLst>
                    <a:ext uri="{9D8B030D-6E8A-4147-A177-3AD203B41FA5}">
                      <a16:colId xmlns:a16="http://schemas.microsoft.com/office/drawing/2014/main" val="417171663"/>
                    </a:ext>
                  </a:extLst>
                </a:gridCol>
              </a:tblGrid>
              <a:tr h="358324">
                <a:tc>
                  <a:txBody>
                    <a:bodyPr/>
                    <a:lstStyle/>
                    <a:p>
                      <a:pPr marL="0" marR="0" algn="just">
                        <a:lnSpc>
                          <a:spcPct val="115000"/>
                        </a:lnSpc>
                        <a:spcBef>
                          <a:spcPts val="0"/>
                        </a:spcBef>
                        <a:spcAft>
                          <a:spcPts val="0"/>
                        </a:spcAft>
                      </a:pPr>
                      <a:r>
                        <a:rPr lang="en-IN" sz="1400">
                          <a:effectLst/>
                        </a:rPr>
                        <a:t>SERIAL NUMBERS</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DESCRIPTIONS</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dirty="0">
                          <a:effectLst/>
                        </a:rPr>
                        <a:t>MAE&lt;=5</a:t>
                      </a:r>
                      <a:endParaRPr lang="en-US"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MAPE&lt;=0.33</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extLst>
                  <a:ext uri="{0D108BD9-81ED-4DB2-BD59-A6C34878D82A}">
                    <a16:rowId xmlns:a16="http://schemas.microsoft.com/office/drawing/2014/main" val="371803283"/>
                  </a:ext>
                </a:extLst>
              </a:tr>
              <a:tr h="358324">
                <a:tc>
                  <a:txBody>
                    <a:bodyPr/>
                    <a:lstStyle/>
                    <a:p>
                      <a:pPr marL="0" marR="0" algn="just">
                        <a:lnSpc>
                          <a:spcPct val="115000"/>
                        </a:lnSpc>
                        <a:spcBef>
                          <a:spcPts val="0"/>
                        </a:spcBef>
                        <a:spcAft>
                          <a:spcPts val="0"/>
                        </a:spcAft>
                      </a:pPr>
                      <a:r>
                        <a:rPr lang="en-IN" sz="1400">
                          <a:effectLst/>
                        </a:rPr>
                        <a:t>OLS Model</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nSpc>
                          <a:spcPct val="115000"/>
                        </a:lnSpc>
                        <a:spcBef>
                          <a:spcPts val="0"/>
                        </a:spcBef>
                        <a:spcAft>
                          <a:spcPts val="0"/>
                        </a:spcAft>
                      </a:pPr>
                      <a:r>
                        <a:rPr lang="en-IN" sz="1400">
                          <a:effectLst/>
                        </a:rPr>
                        <a:t>Ordinary Least Squares (OLS)-Linear Regression Model</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YES-2.034	</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YES-0.23</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extLst>
                  <a:ext uri="{0D108BD9-81ED-4DB2-BD59-A6C34878D82A}">
                    <a16:rowId xmlns:a16="http://schemas.microsoft.com/office/drawing/2014/main" val="3324471048"/>
                  </a:ext>
                </a:extLst>
              </a:tr>
              <a:tr h="358324">
                <a:tc>
                  <a:txBody>
                    <a:bodyPr/>
                    <a:lstStyle/>
                    <a:p>
                      <a:pPr marL="0" marR="0" algn="just">
                        <a:lnSpc>
                          <a:spcPct val="115000"/>
                        </a:lnSpc>
                        <a:spcBef>
                          <a:spcPts val="0"/>
                        </a:spcBef>
                        <a:spcAft>
                          <a:spcPts val="0"/>
                        </a:spcAft>
                      </a:pPr>
                      <a:r>
                        <a:rPr lang="en-IN" sz="1400">
                          <a:effectLst/>
                        </a:rPr>
                        <a:t>LASSO Model</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nSpc>
                          <a:spcPct val="115000"/>
                        </a:lnSpc>
                        <a:spcBef>
                          <a:spcPts val="0"/>
                        </a:spcBef>
                        <a:spcAft>
                          <a:spcPts val="0"/>
                        </a:spcAft>
                      </a:pPr>
                      <a:r>
                        <a:rPr lang="en-IN" sz="1400">
                          <a:effectLst/>
                        </a:rPr>
                        <a:t>Lasso Regression Model</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NO-7.555	</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NO-0.85</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extLst>
                  <a:ext uri="{0D108BD9-81ED-4DB2-BD59-A6C34878D82A}">
                    <a16:rowId xmlns:a16="http://schemas.microsoft.com/office/drawing/2014/main" val="3372391703"/>
                  </a:ext>
                </a:extLst>
              </a:tr>
              <a:tr h="358324">
                <a:tc>
                  <a:txBody>
                    <a:bodyPr/>
                    <a:lstStyle/>
                    <a:p>
                      <a:pPr marL="0" marR="0" algn="just">
                        <a:lnSpc>
                          <a:spcPct val="115000"/>
                        </a:lnSpc>
                        <a:spcBef>
                          <a:spcPts val="0"/>
                        </a:spcBef>
                        <a:spcAft>
                          <a:spcPts val="0"/>
                        </a:spcAft>
                      </a:pPr>
                      <a:r>
                        <a:rPr lang="en-IN" sz="1400">
                          <a:effectLst/>
                        </a:rPr>
                        <a:t>CVLASSO Model</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nSpc>
                          <a:spcPct val="115000"/>
                        </a:lnSpc>
                        <a:spcBef>
                          <a:spcPts val="0"/>
                        </a:spcBef>
                        <a:spcAft>
                          <a:spcPts val="0"/>
                        </a:spcAft>
                      </a:pPr>
                      <a:r>
                        <a:rPr lang="en-IN" sz="1400">
                          <a:effectLst/>
                        </a:rPr>
                        <a:t>Lasso regression Model Using Cross-Validation</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NO-7.55	</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NO-0.85</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extLst>
                  <a:ext uri="{0D108BD9-81ED-4DB2-BD59-A6C34878D82A}">
                    <a16:rowId xmlns:a16="http://schemas.microsoft.com/office/drawing/2014/main" val="3229910742"/>
                  </a:ext>
                </a:extLst>
              </a:tr>
              <a:tr h="358324">
                <a:tc>
                  <a:txBody>
                    <a:bodyPr/>
                    <a:lstStyle/>
                    <a:p>
                      <a:pPr marL="0" marR="0" algn="just">
                        <a:lnSpc>
                          <a:spcPct val="115000"/>
                        </a:lnSpc>
                        <a:spcBef>
                          <a:spcPts val="0"/>
                        </a:spcBef>
                        <a:spcAft>
                          <a:spcPts val="0"/>
                        </a:spcAft>
                      </a:pPr>
                      <a:r>
                        <a:rPr lang="en-IN" sz="1400">
                          <a:effectLst/>
                        </a:rPr>
                        <a:t>KNN Model</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nSpc>
                          <a:spcPct val="115000"/>
                        </a:lnSpc>
                        <a:spcBef>
                          <a:spcPts val="0"/>
                        </a:spcBef>
                        <a:spcAft>
                          <a:spcPts val="0"/>
                        </a:spcAft>
                      </a:pPr>
                      <a:r>
                        <a:rPr lang="en-IN" sz="1400" dirty="0">
                          <a:effectLst/>
                        </a:rPr>
                        <a:t>The k-Nearest Neighbours (KNN) Algorithm</a:t>
                      </a:r>
                      <a:endParaRPr lang="en-US"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NO-5.423	</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NO-0.59</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extLst>
                  <a:ext uri="{0D108BD9-81ED-4DB2-BD59-A6C34878D82A}">
                    <a16:rowId xmlns:a16="http://schemas.microsoft.com/office/drawing/2014/main" val="2820462688"/>
                  </a:ext>
                </a:extLst>
              </a:tr>
              <a:tr h="358324">
                <a:tc>
                  <a:txBody>
                    <a:bodyPr/>
                    <a:lstStyle/>
                    <a:p>
                      <a:pPr marL="0" marR="0" algn="just">
                        <a:lnSpc>
                          <a:spcPct val="115000"/>
                        </a:lnSpc>
                        <a:spcBef>
                          <a:spcPts val="0"/>
                        </a:spcBef>
                        <a:spcAft>
                          <a:spcPts val="0"/>
                        </a:spcAft>
                      </a:pPr>
                      <a:r>
                        <a:rPr lang="en-IN" sz="1400">
                          <a:effectLst/>
                        </a:rPr>
                        <a:t>DT Model</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nSpc>
                          <a:spcPct val="115000"/>
                        </a:lnSpc>
                        <a:spcBef>
                          <a:spcPts val="0"/>
                        </a:spcBef>
                        <a:spcAft>
                          <a:spcPts val="0"/>
                        </a:spcAft>
                      </a:pPr>
                      <a:r>
                        <a:rPr lang="en-IN" sz="1400">
                          <a:effectLst/>
                        </a:rPr>
                        <a:t>Decision Tree Algorithm	</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YES-3.26	</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NO-0.38</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extLst>
                  <a:ext uri="{0D108BD9-81ED-4DB2-BD59-A6C34878D82A}">
                    <a16:rowId xmlns:a16="http://schemas.microsoft.com/office/drawing/2014/main" val="3960400850"/>
                  </a:ext>
                </a:extLst>
              </a:tr>
              <a:tr h="358324">
                <a:tc>
                  <a:txBody>
                    <a:bodyPr/>
                    <a:lstStyle/>
                    <a:p>
                      <a:pPr marL="0" marR="0" algn="just">
                        <a:lnSpc>
                          <a:spcPct val="115000"/>
                        </a:lnSpc>
                        <a:spcBef>
                          <a:spcPts val="0"/>
                        </a:spcBef>
                        <a:spcAft>
                          <a:spcPts val="0"/>
                        </a:spcAft>
                      </a:pPr>
                      <a:r>
                        <a:rPr lang="en-IN" sz="1400">
                          <a:effectLst/>
                        </a:rPr>
                        <a:t>GRIDSEARCHCV Model</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nSpc>
                          <a:spcPct val="115000"/>
                        </a:lnSpc>
                        <a:spcBef>
                          <a:spcPts val="0"/>
                        </a:spcBef>
                        <a:spcAft>
                          <a:spcPts val="0"/>
                        </a:spcAft>
                      </a:pPr>
                      <a:r>
                        <a:rPr lang="en-IN" sz="1400">
                          <a:effectLst/>
                        </a:rPr>
                        <a:t>GridSearchCV Algorithm with                    Hyper-parameter Tuning</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YES-3.218	</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NO-0.38</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extLst>
                  <a:ext uri="{0D108BD9-81ED-4DB2-BD59-A6C34878D82A}">
                    <a16:rowId xmlns:a16="http://schemas.microsoft.com/office/drawing/2014/main" val="1211913723"/>
                  </a:ext>
                </a:extLst>
              </a:tr>
              <a:tr h="180856">
                <a:tc>
                  <a:txBody>
                    <a:bodyPr/>
                    <a:lstStyle/>
                    <a:p>
                      <a:pPr marL="0" marR="0" algn="just">
                        <a:lnSpc>
                          <a:spcPct val="115000"/>
                        </a:lnSpc>
                        <a:spcBef>
                          <a:spcPts val="0"/>
                        </a:spcBef>
                        <a:spcAft>
                          <a:spcPts val="0"/>
                        </a:spcAft>
                      </a:pPr>
                      <a:r>
                        <a:rPr lang="en-IN" sz="1400">
                          <a:effectLst/>
                        </a:rPr>
                        <a:t>RF Model</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nSpc>
                          <a:spcPct val="115000"/>
                        </a:lnSpc>
                        <a:spcBef>
                          <a:spcPts val="0"/>
                        </a:spcBef>
                        <a:spcAft>
                          <a:spcPts val="0"/>
                        </a:spcAft>
                      </a:pPr>
                      <a:r>
                        <a:rPr lang="en-IN" sz="1400">
                          <a:effectLst/>
                        </a:rPr>
                        <a:t>Random Forest Regression Model</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YES-2.45</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YES-0.29</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extLst>
                  <a:ext uri="{0D108BD9-81ED-4DB2-BD59-A6C34878D82A}">
                    <a16:rowId xmlns:a16="http://schemas.microsoft.com/office/drawing/2014/main" val="1699886391"/>
                  </a:ext>
                </a:extLst>
              </a:tr>
              <a:tr h="358324">
                <a:tc>
                  <a:txBody>
                    <a:bodyPr/>
                    <a:lstStyle/>
                    <a:p>
                      <a:pPr marL="0" marR="0" algn="just">
                        <a:lnSpc>
                          <a:spcPct val="115000"/>
                        </a:lnSpc>
                        <a:spcBef>
                          <a:spcPts val="0"/>
                        </a:spcBef>
                        <a:spcAft>
                          <a:spcPts val="0"/>
                        </a:spcAft>
                      </a:pPr>
                      <a:r>
                        <a:rPr lang="en-IN" sz="1400">
                          <a:effectLst/>
                        </a:rPr>
                        <a:t>XG Boost Model</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nSpc>
                          <a:spcPct val="115000"/>
                        </a:lnSpc>
                        <a:spcBef>
                          <a:spcPts val="0"/>
                        </a:spcBef>
                        <a:spcAft>
                          <a:spcPts val="0"/>
                        </a:spcAft>
                      </a:pPr>
                      <a:r>
                        <a:rPr lang="en-IN" sz="1400">
                          <a:effectLst/>
                        </a:rPr>
                        <a:t>XGBoost ML Model</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YES-3.25	</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NO-0.37</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extLst>
                  <a:ext uri="{0D108BD9-81ED-4DB2-BD59-A6C34878D82A}">
                    <a16:rowId xmlns:a16="http://schemas.microsoft.com/office/drawing/2014/main" val="2690671703"/>
                  </a:ext>
                </a:extLst>
              </a:tr>
              <a:tr h="358324">
                <a:tc>
                  <a:txBody>
                    <a:bodyPr/>
                    <a:lstStyle/>
                    <a:p>
                      <a:pPr marL="0" marR="0" algn="just">
                        <a:lnSpc>
                          <a:spcPct val="115000"/>
                        </a:lnSpc>
                        <a:spcBef>
                          <a:spcPts val="0"/>
                        </a:spcBef>
                        <a:spcAft>
                          <a:spcPts val="0"/>
                        </a:spcAft>
                      </a:pPr>
                      <a:r>
                        <a:rPr lang="en-IN" sz="1400">
                          <a:effectLst/>
                        </a:rPr>
                        <a:t>PCA LSTM Model</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nSpc>
                          <a:spcPct val="115000"/>
                        </a:lnSpc>
                        <a:spcBef>
                          <a:spcPts val="0"/>
                        </a:spcBef>
                        <a:spcAft>
                          <a:spcPts val="0"/>
                        </a:spcAft>
                      </a:pPr>
                      <a:r>
                        <a:rPr lang="en-IN" sz="1400">
                          <a:effectLst/>
                        </a:rPr>
                        <a:t>Using Principal Component Analysis (PCA) with LSTM</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YES-4.366	</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YES-33.44</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extLst>
                  <a:ext uri="{0D108BD9-81ED-4DB2-BD59-A6C34878D82A}">
                    <a16:rowId xmlns:a16="http://schemas.microsoft.com/office/drawing/2014/main" val="227459879"/>
                  </a:ext>
                </a:extLst>
              </a:tr>
              <a:tr h="731639">
                <a:tc>
                  <a:txBody>
                    <a:bodyPr/>
                    <a:lstStyle/>
                    <a:p>
                      <a:pPr marL="0" marR="0" algn="just">
                        <a:lnSpc>
                          <a:spcPct val="115000"/>
                        </a:lnSpc>
                        <a:spcBef>
                          <a:spcPts val="0"/>
                        </a:spcBef>
                        <a:spcAft>
                          <a:spcPts val="0"/>
                        </a:spcAft>
                      </a:pPr>
                      <a:r>
                        <a:rPr lang="en-IN" sz="1400">
                          <a:effectLst/>
                        </a:rPr>
                        <a:t>PCA LSTM Moving Averages Model</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nSpc>
                          <a:spcPct val="115000"/>
                        </a:lnSpc>
                        <a:spcBef>
                          <a:spcPts val="0"/>
                        </a:spcBef>
                        <a:spcAft>
                          <a:spcPts val="0"/>
                        </a:spcAft>
                      </a:pPr>
                      <a:r>
                        <a:rPr lang="en-IN" sz="1400" dirty="0">
                          <a:effectLst/>
                        </a:rPr>
                        <a:t>Using Principal Component Analysis (PCA) with LSTM with Moving Average variables (Feature Engineering)	</a:t>
                      </a:r>
                      <a:endParaRPr lang="en-US"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NO-7.75	</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YES-33.47</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extLst>
                  <a:ext uri="{0D108BD9-81ED-4DB2-BD59-A6C34878D82A}">
                    <a16:rowId xmlns:a16="http://schemas.microsoft.com/office/drawing/2014/main" val="1482001910"/>
                  </a:ext>
                </a:extLst>
              </a:tr>
              <a:tr h="358324">
                <a:tc>
                  <a:txBody>
                    <a:bodyPr/>
                    <a:lstStyle/>
                    <a:p>
                      <a:pPr marL="0" marR="0" algn="just">
                        <a:lnSpc>
                          <a:spcPct val="115000"/>
                        </a:lnSpc>
                        <a:spcBef>
                          <a:spcPts val="0"/>
                        </a:spcBef>
                        <a:spcAft>
                          <a:spcPts val="0"/>
                        </a:spcAft>
                      </a:pPr>
                      <a:r>
                        <a:rPr lang="en-IN" sz="1400">
                          <a:effectLst/>
                        </a:rPr>
                        <a:t>LSTM Model</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nSpc>
                          <a:spcPct val="115000"/>
                        </a:lnSpc>
                        <a:spcBef>
                          <a:spcPts val="0"/>
                        </a:spcBef>
                        <a:spcAft>
                          <a:spcPts val="0"/>
                        </a:spcAft>
                      </a:pPr>
                      <a:r>
                        <a:rPr lang="en-IN" sz="1400">
                          <a:effectLst/>
                        </a:rPr>
                        <a:t>Long Short-Term Memory-LSTM Neural Network Model</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NO-9.71	</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YES-33.40</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extLst>
                  <a:ext uri="{0D108BD9-81ED-4DB2-BD59-A6C34878D82A}">
                    <a16:rowId xmlns:a16="http://schemas.microsoft.com/office/drawing/2014/main" val="804071382"/>
                  </a:ext>
                </a:extLst>
              </a:tr>
              <a:tr h="358324">
                <a:tc>
                  <a:txBody>
                    <a:bodyPr/>
                    <a:lstStyle/>
                    <a:p>
                      <a:pPr marL="0" marR="0" algn="just">
                        <a:lnSpc>
                          <a:spcPct val="115000"/>
                        </a:lnSpc>
                        <a:spcBef>
                          <a:spcPts val="0"/>
                        </a:spcBef>
                        <a:spcAft>
                          <a:spcPts val="0"/>
                        </a:spcAft>
                      </a:pPr>
                      <a:r>
                        <a:rPr lang="en-IN" sz="1400">
                          <a:effectLst/>
                        </a:rPr>
                        <a:t>Auto Keras Model</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nSpc>
                          <a:spcPct val="115000"/>
                        </a:lnSpc>
                        <a:spcBef>
                          <a:spcPts val="0"/>
                        </a:spcBef>
                        <a:spcAft>
                          <a:spcPts val="0"/>
                        </a:spcAft>
                      </a:pPr>
                      <a:r>
                        <a:rPr lang="en-IN" sz="1400">
                          <a:effectLst/>
                        </a:rPr>
                        <a:t>Regression Model using AutoKeras</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a:effectLst/>
                        </a:rPr>
                        <a:t>YES-2.59	</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tc>
                  <a:txBody>
                    <a:bodyPr/>
                    <a:lstStyle/>
                    <a:p>
                      <a:pPr marL="0" marR="0" algn="just">
                        <a:lnSpc>
                          <a:spcPct val="115000"/>
                        </a:lnSpc>
                        <a:spcBef>
                          <a:spcPts val="0"/>
                        </a:spcBef>
                        <a:spcAft>
                          <a:spcPts val="0"/>
                        </a:spcAft>
                      </a:pPr>
                      <a:r>
                        <a:rPr lang="en-IN" sz="1400" dirty="0">
                          <a:effectLst/>
                        </a:rPr>
                        <a:t>YES-0.27</a:t>
                      </a:r>
                      <a:endParaRPr lang="en-US"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666" marR="54666" marT="0" marB="0"/>
                </a:tc>
                <a:extLst>
                  <a:ext uri="{0D108BD9-81ED-4DB2-BD59-A6C34878D82A}">
                    <a16:rowId xmlns:a16="http://schemas.microsoft.com/office/drawing/2014/main" val="763694208"/>
                  </a:ext>
                </a:extLst>
              </a:tr>
            </a:tbl>
          </a:graphicData>
        </a:graphic>
      </p:graphicFrame>
      <p:sp>
        <p:nvSpPr>
          <p:cNvPr id="11" name="Title 1">
            <a:extLst>
              <a:ext uri="{FF2B5EF4-FFF2-40B4-BE49-F238E27FC236}">
                <a16:creationId xmlns:a16="http://schemas.microsoft.com/office/drawing/2014/main" id="{857EEFB3-30FE-4864-90EB-216ED3966E49}"/>
              </a:ext>
            </a:extLst>
          </p:cNvPr>
          <p:cNvSpPr>
            <a:spLocks noGrp="1"/>
          </p:cNvSpPr>
          <p:nvPr>
            <p:ph type="title"/>
          </p:nvPr>
        </p:nvSpPr>
        <p:spPr>
          <a:xfrm>
            <a:off x="3386667" y="344907"/>
            <a:ext cx="8382000" cy="669925"/>
          </a:xfrm>
          <a:solidFill>
            <a:schemeClr val="accent4"/>
          </a:solidFill>
        </p:spPr>
        <p:style>
          <a:lnRef idx="1">
            <a:schemeClr val="accent1"/>
          </a:lnRef>
          <a:fillRef idx="2">
            <a:schemeClr val="accent1"/>
          </a:fillRef>
          <a:effectRef idx="1">
            <a:schemeClr val="accent1"/>
          </a:effectRef>
          <a:fontRef idx="minor">
            <a:schemeClr val="dk1"/>
          </a:fontRef>
        </p:style>
        <p:txBody>
          <a:bodyPr/>
          <a:lstStyle/>
          <a:p>
            <a:pPr algn="l"/>
            <a:r>
              <a:rPr lang="en-US" dirty="0"/>
              <a:t>Analysis and Results</a:t>
            </a:r>
          </a:p>
        </p:txBody>
      </p:sp>
    </p:spTree>
    <p:extLst>
      <p:ext uri="{BB962C8B-B14F-4D97-AF65-F5344CB8AC3E}">
        <p14:creationId xmlns:p14="http://schemas.microsoft.com/office/powerpoint/2010/main" val="37074011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84E9E-9F8A-44AD-A526-4D348F78234D}"/>
              </a:ext>
            </a:extLst>
          </p:cNvPr>
          <p:cNvSpPr>
            <a:spLocks noGrp="1"/>
          </p:cNvSpPr>
          <p:nvPr>
            <p:ph type="title"/>
          </p:nvPr>
        </p:nvSpPr>
        <p:spPr>
          <a:xfrm>
            <a:off x="3386667" y="379812"/>
            <a:ext cx="8098751" cy="670055"/>
          </a:xfrm>
          <a:solidFill>
            <a:schemeClr val="accent4"/>
          </a:solidFill>
        </p:spPr>
        <p:style>
          <a:lnRef idx="1">
            <a:schemeClr val="accent1"/>
          </a:lnRef>
          <a:fillRef idx="2">
            <a:schemeClr val="accent1"/>
          </a:fillRef>
          <a:effectRef idx="1">
            <a:schemeClr val="accent1"/>
          </a:effectRef>
          <a:fontRef idx="minor">
            <a:schemeClr val="dk1"/>
          </a:fontRef>
        </p:style>
        <p:txBody>
          <a:bodyPr/>
          <a:lstStyle/>
          <a:p>
            <a:pPr algn="l"/>
            <a:r>
              <a:rPr lang="en-US" dirty="0"/>
              <a:t>Analysis and Results</a:t>
            </a:r>
          </a:p>
        </p:txBody>
      </p:sp>
      <p:sp>
        <p:nvSpPr>
          <p:cNvPr id="4" name="TextBox 3">
            <a:extLst>
              <a:ext uri="{FF2B5EF4-FFF2-40B4-BE49-F238E27FC236}">
                <a16:creationId xmlns:a16="http://schemas.microsoft.com/office/drawing/2014/main" id="{842646B4-5E7D-4F1E-8E48-5ACAEA971922}"/>
              </a:ext>
            </a:extLst>
          </p:cNvPr>
          <p:cNvSpPr txBox="1"/>
          <p:nvPr/>
        </p:nvSpPr>
        <p:spPr>
          <a:xfrm>
            <a:off x="284787" y="1471780"/>
            <a:ext cx="11200631" cy="3693319"/>
          </a:xfrm>
          <a:prstGeom prst="rect">
            <a:avLst/>
          </a:prstGeom>
          <a:ln/>
        </p:spPr>
        <p:style>
          <a:lnRef idx="1">
            <a:schemeClr val="accent3"/>
          </a:lnRef>
          <a:fillRef idx="2">
            <a:schemeClr val="accent3"/>
          </a:fillRef>
          <a:effectRef idx="1">
            <a:schemeClr val="accent3"/>
          </a:effectRef>
          <a:fontRef idx="minor">
            <a:schemeClr val="dk1"/>
          </a:fontRef>
        </p:style>
        <p:txBody>
          <a:bodyPr wrap="square">
            <a:spAutoFit/>
          </a:bodyPr>
          <a:lstStyle/>
          <a:p>
            <a:r>
              <a:rPr lang="en-US" dirty="0"/>
              <a:t>It can be observed that Logistic Regression Classification Model and Auto Keras classification Model have given the accuracy of near about 85 to 90% in able to correctly predict the direction of the close price. </a:t>
            </a:r>
          </a:p>
          <a:p>
            <a:endParaRPr lang="en-US" dirty="0"/>
          </a:p>
          <a:p>
            <a:r>
              <a:rPr lang="en-US" dirty="0"/>
              <a:t>The highest Accuracy in predicting the direction by Hypothesis Testing using simple moving Average and Exponential Moving averages was near about 77%. other Hypothesis testing using T-test and Z-test statistical algorithms were not satisfactory in able to predict the direction of the close price of the HDFC share.</a:t>
            </a:r>
          </a:p>
          <a:p>
            <a:endParaRPr lang="en-US" dirty="0"/>
          </a:p>
          <a:p>
            <a:r>
              <a:rPr lang="en-US" dirty="0"/>
              <a:t>It can be observed that Ordinary Least Squares (OLS)-Linear Regression Model, Random Forest Regression Model, Using Principal Component Analysis (PCA) with LSTM and Regression Model using AutoKeras provide MAE&lt;=5 and MAPE&lt;=0.33. Hence these Regression Models were most successful in predicting the close value of the stock price.</a:t>
            </a:r>
          </a:p>
        </p:txBody>
      </p:sp>
    </p:spTree>
    <p:extLst>
      <p:ext uri="{BB962C8B-B14F-4D97-AF65-F5344CB8AC3E}">
        <p14:creationId xmlns:p14="http://schemas.microsoft.com/office/powerpoint/2010/main" val="36118195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42646B4-5E7D-4F1E-8E48-5ACAEA971922}"/>
              </a:ext>
            </a:extLst>
          </p:cNvPr>
          <p:cNvSpPr txBox="1"/>
          <p:nvPr/>
        </p:nvSpPr>
        <p:spPr>
          <a:xfrm>
            <a:off x="4197927" y="1471780"/>
            <a:ext cx="7287491" cy="4524315"/>
          </a:xfrm>
          <a:prstGeom prst="rect">
            <a:avLst/>
          </a:prstGeom>
          <a:ln/>
        </p:spPr>
        <p:style>
          <a:lnRef idx="1">
            <a:schemeClr val="accent3"/>
          </a:lnRef>
          <a:fillRef idx="2">
            <a:schemeClr val="accent3"/>
          </a:fillRef>
          <a:effectRef idx="1">
            <a:schemeClr val="accent3"/>
          </a:effectRef>
          <a:fontRef idx="minor">
            <a:schemeClr val="dk1"/>
          </a:fontRef>
        </p:style>
        <p:txBody>
          <a:bodyPr wrap="square">
            <a:spAutoFit/>
          </a:bodyPr>
          <a:lstStyle/>
          <a:p>
            <a:pPr marL="0" marR="0" algn="just">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rPr>
              <a:t>It is assumed that returns are more or less constant over time. However, Returns are highly dependent on time.  </a:t>
            </a:r>
          </a:p>
          <a:p>
            <a:pPr marL="0" marR="0" algn="just">
              <a:lnSpc>
                <a:spcPct val="150000"/>
              </a:lnSpc>
              <a:spcBef>
                <a:spcPts val="0"/>
              </a:spcBef>
              <a:spcAft>
                <a:spcPts val="0"/>
              </a:spcAft>
            </a:pP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rPr>
              <a:t>In future projects, it </a:t>
            </a:r>
            <a:r>
              <a:rPr lang="en-IN" dirty="0">
                <a:latin typeface="Times New Roman" panose="02020603050405020304" pitchFamily="18" charset="0"/>
                <a:ea typeface="Times New Roman" panose="02020603050405020304" pitchFamily="18" charset="0"/>
              </a:rPr>
              <a:t>can be </a:t>
            </a:r>
            <a:r>
              <a:rPr lang="en-IN" sz="1800" dirty="0">
                <a:effectLst/>
                <a:latin typeface="Times New Roman" panose="02020603050405020304" pitchFamily="18" charset="0"/>
                <a:ea typeface="Times New Roman" panose="02020603050405020304" pitchFamily="18" charset="0"/>
              </a:rPr>
              <a:t>shown how to define Bullish and Bearish regimes using modern machine learning techniques. Then the techniques already discussed can be used in this project to estimate the direction of close price for each of the Normal and Crash regimes. </a:t>
            </a:r>
          </a:p>
          <a:p>
            <a:pPr marL="0" marR="0" algn="just">
              <a:lnSpc>
                <a:spcPct val="150000"/>
              </a:lnSpc>
              <a:spcBef>
                <a:spcPts val="0"/>
              </a:spcBef>
              <a:spcAft>
                <a:spcPts val="0"/>
              </a:spcAft>
            </a:pPr>
            <a:endParaRPr lang="en-IN" dirty="0">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rPr>
              <a:t>The </a:t>
            </a:r>
            <a:r>
              <a:rPr lang="en-US" sz="1800" dirty="0">
                <a:effectLst/>
                <a:latin typeface="Times New Roman" panose="02020603050405020304" pitchFamily="18" charset="0"/>
                <a:ea typeface="Calibri" panose="020F0502020204030204" pitchFamily="34" charset="0"/>
              </a:rPr>
              <a:t>Sentiment Analysis Approach may also be explored  using Text Analytics for predicting stock market returns.</a:t>
            </a:r>
            <a:endParaRPr lang="en-US" sz="1800" dirty="0">
              <a:effectLst/>
              <a:latin typeface="Times New Roman" panose="02020603050405020304" pitchFamily="18" charset="0"/>
              <a:ea typeface="Times New Roman" panose="02020603050405020304" pitchFamily="18" charset="0"/>
            </a:endParaRPr>
          </a:p>
          <a:p>
            <a:endParaRPr lang="en-US" dirty="0"/>
          </a:p>
        </p:txBody>
      </p:sp>
      <p:sp>
        <p:nvSpPr>
          <p:cNvPr id="6" name="Title 1">
            <a:extLst>
              <a:ext uri="{FF2B5EF4-FFF2-40B4-BE49-F238E27FC236}">
                <a16:creationId xmlns:a16="http://schemas.microsoft.com/office/drawing/2014/main" id="{2E1DBBC4-8D04-4207-9821-B6254D32D712}"/>
              </a:ext>
            </a:extLst>
          </p:cNvPr>
          <p:cNvSpPr>
            <a:spLocks noGrp="1"/>
          </p:cNvSpPr>
          <p:nvPr>
            <p:ph type="title"/>
          </p:nvPr>
        </p:nvSpPr>
        <p:spPr>
          <a:xfrm>
            <a:off x="3103418" y="324394"/>
            <a:ext cx="8382000" cy="670055"/>
          </a:xfrm>
          <a:solidFill>
            <a:schemeClr val="accent4"/>
          </a:solidFill>
        </p:spPr>
        <p:style>
          <a:lnRef idx="1">
            <a:schemeClr val="accent1"/>
          </a:lnRef>
          <a:fillRef idx="2">
            <a:schemeClr val="accent1"/>
          </a:fillRef>
          <a:effectRef idx="1">
            <a:schemeClr val="accent1"/>
          </a:effectRef>
          <a:fontRef idx="minor">
            <a:schemeClr val="dk1"/>
          </a:fontRef>
        </p:style>
        <p:txBody>
          <a:bodyPr>
            <a:normAutofit/>
          </a:bodyPr>
          <a:lstStyle/>
          <a:p>
            <a:pPr algn="l"/>
            <a:r>
              <a:rPr lang="en-IN" dirty="0">
                <a:effectLst/>
                <a:latin typeface="Times New Roman" panose="02020603050405020304" pitchFamily="18" charset="0"/>
                <a:ea typeface="Times New Roman" panose="02020603050405020304" pitchFamily="18" charset="0"/>
              </a:rPr>
              <a:t>Recommendations for Future Work</a:t>
            </a:r>
            <a:endParaRPr lang="en-US" dirty="0"/>
          </a:p>
        </p:txBody>
      </p:sp>
      <p:pic>
        <p:nvPicPr>
          <p:cNvPr id="10" name="Picture 9">
            <a:extLst>
              <a:ext uri="{FF2B5EF4-FFF2-40B4-BE49-F238E27FC236}">
                <a16:creationId xmlns:a16="http://schemas.microsoft.com/office/drawing/2014/main" id="{21BAC6B7-2DC4-48F1-8635-549E89D45D3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68068" y="1787236"/>
            <a:ext cx="3839114" cy="4350328"/>
          </a:xfrm>
          <a:prstGeom prst="rect">
            <a:avLst/>
          </a:prstGeom>
        </p:spPr>
      </p:pic>
    </p:spTree>
    <p:extLst>
      <p:ext uri="{BB962C8B-B14F-4D97-AF65-F5344CB8AC3E}">
        <p14:creationId xmlns:p14="http://schemas.microsoft.com/office/powerpoint/2010/main" val="96092041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6993" y="1776401"/>
            <a:ext cx="3711482" cy="3633799"/>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41104163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983663E-D304-445B-A7FE-6C1A468D85E4}"/>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475303" y="1435842"/>
            <a:ext cx="2293363" cy="4845688"/>
          </a:xfrm>
          <a:prstGeom prst="rect">
            <a:avLst/>
          </a:prstGeom>
        </p:spPr>
      </p:pic>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Problem Statement</a:t>
            </a:r>
            <a:br>
              <a:rPr lang="ko-KR" altLang="en-US" b="1" dirty="0">
                <a:solidFill>
                  <a:schemeClr val="tx1">
                    <a:lumMod val="75000"/>
                    <a:lumOff val="25000"/>
                  </a:schemeClr>
                </a:solidFill>
                <a:cs typeface="Arial" pitchFamily="34" charset="0"/>
              </a:rPr>
            </a:br>
            <a:endParaRPr lang="en-IN" dirty="0"/>
          </a:p>
        </p:txBody>
      </p:sp>
      <p:sp>
        <p:nvSpPr>
          <p:cNvPr id="5" name="TextBox 4">
            <a:extLst>
              <a:ext uri="{FF2B5EF4-FFF2-40B4-BE49-F238E27FC236}">
                <a16:creationId xmlns:a16="http://schemas.microsoft.com/office/drawing/2014/main" id="{CE1AAF60-9DF1-4560-89F5-D76423EDEEB3}"/>
              </a:ext>
            </a:extLst>
          </p:cNvPr>
          <p:cNvSpPr txBox="1"/>
          <p:nvPr/>
        </p:nvSpPr>
        <p:spPr>
          <a:xfrm>
            <a:off x="318052" y="1417258"/>
            <a:ext cx="9157251" cy="4855368"/>
          </a:xfrm>
          <a:prstGeom prst="rect">
            <a:avLst/>
          </a:prstGeom>
          <a:noFill/>
        </p:spPr>
        <p:txBody>
          <a:bodyPr wrap="square">
            <a:spAutoFit/>
          </a:bodyPr>
          <a:lstStyle/>
          <a:p>
            <a:pPr marL="285750" marR="0" indent="-285750">
              <a:lnSpc>
                <a:spcPct val="150000"/>
              </a:lnSpc>
              <a:spcBef>
                <a:spcPts val="0"/>
              </a:spcBef>
              <a:spcAft>
                <a:spcPts val="0"/>
              </a:spcAft>
              <a:buFont typeface="Arial" panose="020B0604020202020204" pitchFamily="34" charset="0"/>
              <a:buChar char="•"/>
            </a:pPr>
            <a:r>
              <a:rPr lang="en-US" sz="1600" dirty="0">
                <a:latin typeface="Arial Black" panose="020B0A04020102020204" pitchFamily="34" charset="0"/>
                <a:ea typeface="Calibri" panose="020F0502020204030204" pitchFamily="34" charset="0"/>
              </a:rPr>
              <a:t>E</a:t>
            </a:r>
            <a:r>
              <a:rPr lang="en-US" sz="1600" dirty="0">
                <a:effectLst/>
                <a:latin typeface="Arial Black" panose="020B0A04020102020204" pitchFamily="34" charset="0"/>
                <a:ea typeface="Calibri" panose="020F0502020204030204" pitchFamily="34" charset="0"/>
              </a:rPr>
              <a:t>xchange is technically accessible to traditional voters.</a:t>
            </a:r>
          </a:p>
          <a:p>
            <a:pPr marL="285750" marR="0" indent="-285750">
              <a:lnSpc>
                <a:spcPct val="150000"/>
              </a:lnSpc>
              <a:spcBef>
                <a:spcPts val="0"/>
              </a:spcBef>
              <a:spcAft>
                <a:spcPts val="0"/>
              </a:spcAft>
              <a:buFont typeface="Arial" panose="020B0604020202020204" pitchFamily="34" charset="0"/>
              <a:buChar char="•"/>
            </a:pPr>
            <a:r>
              <a:rPr lang="en-US" sz="1600" dirty="0">
                <a:effectLst/>
                <a:latin typeface="Arial Black" panose="020B0A04020102020204" pitchFamily="34" charset="0"/>
                <a:ea typeface="Calibri" panose="020F0502020204030204" pitchFamily="34" charset="0"/>
              </a:rPr>
              <a:t> Still, these markets are dominated by big investors, perpetuating the wealth divide. </a:t>
            </a:r>
          </a:p>
          <a:p>
            <a:pPr marL="285750" marR="0" indent="-285750">
              <a:lnSpc>
                <a:spcPct val="150000"/>
              </a:lnSpc>
              <a:spcBef>
                <a:spcPts val="0"/>
              </a:spcBef>
              <a:spcAft>
                <a:spcPts val="0"/>
              </a:spcAft>
              <a:buFont typeface="Arial" panose="020B0604020202020204" pitchFamily="34" charset="0"/>
              <a:buChar char="•"/>
            </a:pPr>
            <a:r>
              <a:rPr lang="en-US" sz="1600" dirty="0">
                <a:effectLst/>
                <a:latin typeface="Arial Black" panose="020B0A04020102020204" pitchFamily="34" charset="0"/>
                <a:ea typeface="Calibri" panose="020F0502020204030204" pitchFamily="34" charset="0"/>
              </a:rPr>
              <a:t>With algorithmic Trading, unsuccessful, long-term predictions</a:t>
            </a:r>
            <a:r>
              <a:rPr lang="en-US" sz="1600" dirty="0">
                <a:latin typeface="Arial Black" panose="020B0A04020102020204" pitchFamily="34" charset="0"/>
                <a:ea typeface="Calibri" panose="020F0502020204030204" pitchFamily="34" charset="0"/>
              </a:rPr>
              <a:t> </a:t>
            </a:r>
            <a:r>
              <a:rPr lang="en-US" sz="1600" dirty="0">
                <a:effectLst/>
                <a:latin typeface="Arial Black" panose="020B0A04020102020204" pitchFamily="34" charset="0"/>
                <a:ea typeface="Calibri" panose="020F0502020204030204" pitchFamily="34" charset="0"/>
              </a:rPr>
              <a:t>on company filings, any derived and associated formula may go fine on back testing in controlled environments, but the main challenge is live testing. </a:t>
            </a:r>
          </a:p>
          <a:p>
            <a:pPr marL="285750" marR="0" indent="-285750">
              <a:lnSpc>
                <a:spcPct val="150000"/>
              </a:lnSpc>
              <a:spcBef>
                <a:spcPts val="0"/>
              </a:spcBef>
              <a:spcAft>
                <a:spcPts val="0"/>
              </a:spcAft>
              <a:buFont typeface="Arial" panose="020B0604020202020204" pitchFamily="34" charset="0"/>
              <a:buChar char="•"/>
            </a:pPr>
            <a:r>
              <a:rPr lang="en-US" sz="1600" dirty="0">
                <a:latin typeface="Arial Black" panose="020B0A04020102020204" pitchFamily="34" charset="0"/>
                <a:ea typeface="Calibri" panose="020F0502020204030204" pitchFamily="34" charset="0"/>
              </a:rPr>
              <a:t>A</a:t>
            </a:r>
            <a:r>
              <a:rPr lang="en-US" sz="1600" dirty="0">
                <a:effectLst/>
                <a:latin typeface="Arial Black" panose="020B0A04020102020204" pitchFamily="34" charset="0"/>
                <a:ea typeface="Calibri" panose="020F0502020204030204" pitchFamily="34" charset="0"/>
              </a:rPr>
              <a:t>lgorithmic Trading gives many benefits but retail investors do not have the desired technology to create such systems. </a:t>
            </a:r>
          </a:p>
          <a:p>
            <a:pPr marL="285750" marR="0" indent="-285750">
              <a:lnSpc>
                <a:spcPct val="150000"/>
              </a:lnSpc>
              <a:spcBef>
                <a:spcPts val="0"/>
              </a:spcBef>
              <a:spcAft>
                <a:spcPts val="0"/>
              </a:spcAft>
              <a:buFont typeface="Arial" panose="020B0604020202020204" pitchFamily="34" charset="0"/>
              <a:buChar char="•"/>
            </a:pPr>
            <a:r>
              <a:rPr lang="en-US" sz="1600" dirty="0">
                <a:effectLst/>
                <a:latin typeface="Arial Black" panose="020B0A04020102020204" pitchFamily="34" charset="0"/>
                <a:ea typeface="Calibri" panose="020F0502020204030204" pitchFamily="34" charset="0"/>
              </a:rPr>
              <a:t>Hence, we will introspect more on simple and easy to apply Modelling Mechanisms using Statistical and Machine Learning approaches.</a:t>
            </a:r>
          </a:p>
          <a:p>
            <a:pPr marL="285750" marR="0" indent="-285750">
              <a:lnSpc>
                <a:spcPct val="150000"/>
              </a:lnSpc>
              <a:spcBef>
                <a:spcPts val="0"/>
              </a:spcBef>
              <a:spcAft>
                <a:spcPts val="0"/>
              </a:spcAft>
              <a:buFont typeface="Arial" panose="020B0604020202020204" pitchFamily="34" charset="0"/>
              <a:buChar char="•"/>
            </a:pPr>
            <a:r>
              <a:rPr lang="en-IN" sz="1600" dirty="0">
                <a:solidFill>
                  <a:srgbClr val="000000"/>
                </a:solidFill>
                <a:effectLst/>
                <a:latin typeface="Arial Black" panose="020B0A04020102020204" pitchFamily="34" charset="0"/>
                <a:ea typeface="Times New Roman" panose="02020603050405020304" pitchFamily="18" charset="0"/>
              </a:rPr>
              <a:t>investors should be able to utilize the paper’s findings to assist them to guide their quality allocation and create buy-sell selections that best meet their needed returns expectations</a:t>
            </a:r>
            <a:r>
              <a:rPr lang="en-IN" sz="1600" dirty="0">
                <a:solidFill>
                  <a:srgbClr val="000000"/>
                </a:solidFill>
                <a:latin typeface="Arial Black" panose="020B0A04020102020204" pitchFamily="34" charset="0"/>
                <a:ea typeface="Times New Roman" panose="02020603050405020304" pitchFamily="18" charset="0"/>
              </a:rPr>
              <a:t> with High Accuracy and Minimizing risks.</a:t>
            </a:r>
            <a:endParaRPr lang="en-US" sz="1600" dirty="0">
              <a:effectLst/>
              <a:latin typeface="Arial Black" panose="020B0A04020102020204" pitchFamily="34" charset="0"/>
              <a:ea typeface="Times New Roman" panose="02020603050405020304" pitchFamily="18" charset="0"/>
            </a:endParaRPr>
          </a:p>
        </p:txBody>
      </p:sp>
    </p:spTree>
    <p:extLst>
      <p:ext uri="{BB962C8B-B14F-4D97-AF65-F5344CB8AC3E}">
        <p14:creationId xmlns:p14="http://schemas.microsoft.com/office/powerpoint/2010/main" val="16176587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grpSp>
        <p:nvGrpSpPr>
          <p:cNvPr id="10" name="object 2">
            <a:extLst>
              <a:ext uri="{FF2B5EF4-FFF2-40B4-BE49-F238E27FC236}">
                <a16:creationId xmlns:a16="http://schemas.microsoft.com/office/drawing/2014/main" id="{3F9376C6-E0B4-4D80-BF3B-FEC39AAAEAF5}"/>
              </a:ext>
            </a:extLst>
          </p:cNvPr>
          <p:cNvGrpSpPr/>
          <p:nvPr/>
        </p:nvGrpSpPr>
        <p:grpSpPr>
          <a:xfrm>
            <a:off x="428040" y="1726369"/>
            <a:ext cx="11239087" cy="4634673"/>
            <a:chOff x="105155" y="896111"/>
            <a:chExt cx="12051159" cy="5347340"/>
          </a:xfrm>
        </p:grpSpPr>
        <p:sp>
          <p:nvSpPr>
            <p:cNvPr id="11" name="object 3">
              <a:extLst>
                <a:ext uri="{FF2B5EF4-FFF2-40B4-BE49-F238E27FC236}">
                  <a16:creationId xmlns:a16="http://schemas.microsoft.com/office/drawing/2014/main" id="{F4D35F0F-90E5-44AE-9CA5-1B620357EFC2}"/>
                </a:ext>
              </a:extLst>
            </p:cNvPr>
            <p:cNvSpPr/>
            <p:nvPr/>
          </p:nvSpPr>
          <p:spPr>
            <a:xfrm>
              <a:off x="9796654" y="910721"/>
              <a:ext cx="2359660" cy="5332730"/>
            </a:xfrm>
            <a:custGeom>
              <a:avLst/>
              <a:gdLst/>
              <a:ahLst/>
              <a:cxnLst/>
              <a:rect l="l" t="t" r="r" b="b"/>
              <a:pathLst>
                <a:path w="2359659" h="5332730">
                  <a:moveTo>
                    <a:pt x="2359152" y="0"/>
                  </a:moveTo>
                  <a:lnTo>
                    <a:pt x="0" y="0"/>
                  </a:lnTo>
                  <a:lnTo>
                    <a:pt x="0" y="5332476"/>
                  </a:lnTo>
                  <a:lnTo>
                    <a:pt x="2359152" y="5332476"/>
                  </a:lnTo>
                  <a:lnTo>
                    <a:pt x="2359152" y="0"/>
                  </a:lnTo>
                  <a:close/>
                </a:path>
              </a:pathLst>
            </a:custGeom>
            <a:solidFill>
              <a:srgbClr val="FAE4D5"/>
            </a:solidFill>
          </p:spPr>
          <p:txBody>
            <a:bodyPr wrap="square" lIns="0" tIns="0" rIns="0" bIns="0" rtlCol="0"/>
            <a:lstStyle/>
            <a:p>
              <a:endParaRPr/>
            </a:p>
          </p:txBody>
        </p:sp>
        <p:sp>
          <p:nvSpPr>
            <p:cNvPr id="12" name="object 4">
              <a:extLst>
                <a:ext uri="{FF2B5EF4-FFF2-40B4-BE49-F238E27FC236}">
                  <a16:creationId xmlns:a16="http://schemas.microsoft.com/office/drawing/2014/main" id="{0FDFA239-4E4F-4537-808F-DA5F8D491FD0}"/>
                </a:ext>
              </a:extLst>
            </p:cNvPr>
            <p:cNvSpPr/>
            <p:nvPr/>
          </p:nvSpPr>
          <p:spPr>
            <a:xfrm>
              <a:off x="9738359" y="896111"/>
              <a:ext cx="2359660" cy="5332730"/>
            </a:xfrm>
            <a:custGeom>
              <a:avLst/>
              <a:gdLst/>
              <a:ahLst/>
              <a:cxnLst/>
              <a:rect l="l" t="t" r="r" b="b"/>
              <a:pathLst>
                <a:path w="2359659" h="5332730">
                  <a:moveTo>
                    <a:pt x="0" y="5332476"/>
                  </a:moveTo>
                  <a:lnTo>
                    <a:pt x="2359152" y="5332476"/>
                  </a:lnTo>
                  <a:lnTo>
                    <a:pt x="2359152" y="0"/>
                  </a:lnTo>
                  <a:lnTo>
                    <a:pt x="0" y="0"/>
                  </a:lnTo>
                  <a:lnTo>
                    <a:pt x="0" y="5332476"/>
                  </a:lnTo>
                  <a:close/>
                </a:path>
              </a:pathLst>
            </a:custGeom>
            <a:ln w="12192">
              <a:solidFill>
                <a:srgbClr val="EC7C30"/>
              </a:solidFill>
              <a:prstDash val="sysDash"/>
            </a:ln>
          </p:spPr>
          <p:txBody>
            <a:bodyPr wrap="square" lIns="0" tIns="0" rIns="0" bIns="0" rtlCol="0"/>
            <a:lstStyle/>
            <a:p>
              <a:endParaRPr/>
            </a:p>
          </p:txBody>
        </p:sp>
        <p:sp>
          <p:nvSpPr>
            <p:cNvPr id="13" name="object 5">
              <a:extLst>
                <a:ext uri="{FF2B5EF4-FFF2-40B4-BE49-F238E27FC236}">
                  <a16:creationId xmlns:a16="http://schemas.microsoft.com/office/drawing/2014/main" id="{63E75797-0F1B-46F7-BCCF-3347871571C8}"/>
                </a:ext>
              </a:extLst>
            </p:cNvPr>
            <p:cNvSpPr/>
            <p:nvPr/>
          </p:nvSpPr>
          <p:spPr>
            <a:xfrm>
              <a:off x="105155" y="897635"/>
              <a:ext cx="9633585" cy="5331460"/>
            </a:xfrm>
            <a:custGeom>
              <a:avLst/>
              <a:gdLst/>
              <a:ahLst/>
              <a:cxnLst/>
              <a:rect l="l" t="t" r="r" b="b"/>
              <a:pathLst>
                <a:path w="9633585" h="5331460">
                  <a:moveTo>
                    <a:pt x="9633204" y="0"/>
                  </a:moveTo>
                  <a:lnTo>
                    <a:pt x="0" y="0"/>
                  </a:lnTo>
                  <a:lnTo>
                    <a:pt x="0" y="5330952"/>
                  </a:lnTo>
                  <a:lnTo>
                    <a:pt x="9633204" y="5330952"/>
                  </a:lnTo>
                  <a:lnTo>
                    <a:pt x="9633204" y="0"/>
                  </a:lnTo>
                  <a:close/>
                </a:path>
              </a:pathLst>
            </a:custGeom>
            <a:solidFill>
              <a:srgbClr val="E1EFD9"/>
            </a:solidFill>
          </p:spPr>
          <p:txBody>
            <a:bodyPr wrap="square" lIns="0" tIns="0" rIns="0" bIns="0" rtlCol="0"/>
            <a:lstStyle/>
            <a:p>
              <a:endParaRPr/>
            </a:p>
          </p:txBody>
        </p:sp>
        <p:sp>
          <p:nvSpPr>
            <p:cNvPr id="14" name="object 6">
              <a:extLst>
                <a:ext uri="{FF2B5EF4-FFF2-40B4-BE49-F238E27FC236}">
                  <a16:creationId xmlns:a16="http://schemas.microsoft.com/office/drawing/2014/main" id="{387031C4-4130-428F-9277-F78BE1F3E7CC}"/>
                </a:ext>
              </a:extLst>
            </p:cNvPr>
            <p:cNvSpPr/>
            <p:nvPr/>
          </p:nvSpPr>
          <p:spPr>
            <a:xfrm>
              <a:off x="105155" y="897635"/>
              <a:ext cx="9633585" cy="5331460"/>
            </a:xfrm>
            <a:custGeom>
              <a:avLst/>
              <a:gdLst/>
              <a:ahLst/>
              <a:cxnLst/>
              <a:rect l="l" t="t" r="r" b="b"/>
              <a:pathLst>
                <a:path w="9633585" h="5331460">
                  <a:moveTo>
                    <a:pt x="0" y="5330952"/>
                  </a:moveTo>
                  <a:lnTo>
                    <a:pt x="9633204" y="5330952"/>
                  </a:lnTo>
                  <a:lnTo>
                    <a:pt x="9633204" y="0"/>
                  </a:lnTo>
                  <a:lnTo>
                    <a:pt x="0" y="0"/>
                  </a:lnTo>
                  <a:lnTo>
                    <a:pt x="0" y="5330952"/>
                  </a:lnTo>
                  <a:close/>
                </a:path>
              </a:pathLst>
            </a:custGeom>
            <a:ln w="3175">
              <a:solidFill>
                <a:srgbClr val="5B9BD4"/>
              </a:solidFill>
              <a:prstDash val="sysDot"/>
            </a:ln>
          </p:spPr>
          <p:txBody>
            <a:bodyPr wrap="square" lIns="0" tIns="0" rIns="0" bIns="0" rtlCol="0"/>
            <a:lstStyle/>
            <a:p>
              <a:endParaRPr/>
            </a:p>
          </p:txBody>
        </p:sp>
        <p:sp>
          <p:nvSpPr>
            <p:cNvPr id="15" name="object 7">
              <a:extLst>
                <a:ext uri="{FF2B5EF4-FFF2-40B4-BE49-F238E27FC236}">
                  <a16:creationId xmlns:a16="http://schemas.microsoft.com/office/drawing/2014/main" id="{D2B6B254-D539-478A-AE1E-2CDD6C9EF686}"/>
                </a:ext>
              </a:extLst>
            </p:cNvPr>
            <p:cNvSpPr/>
            <p:nvPr/>
          </p:nvSpPr>
          <p:spPr>
            <a:xfrm>
              <a:off x="163068" y="3366769"/>
              <a:ext cx="2182495" cy="1311910"/>
            </a:xfrm>
            <a:custGeom>
              <a:avLst/>
              <a:gdLst/>
              <a:ahLst/>
              <a:cxnLst/>
              <a:rect l="l" t="t" r="r" b="b"/>
              <a:pathLst>
                <a:path w="2182495" h="1311910">
                  <a:moveTo>
                    <a:pt x="2182368" y="0"/>
                  </a:moveTo>
                  <a:lnTo>
                    <a:pt x="0" y="0"/>
                  </a:lnTo>
                  <a:lnTo>
                    <a:pt x="0" y="210820"/>
                  </a:lnTo>
                  <a:lnTo>
                    <a:pt x="0" y="1311910"/>
                  </a:lnTo>
                  <a:lnTo>
                    <a:pt x="211518" y="1311910"/>
                  </a:lnTo>
                  <a:lnTo>
                    <a:pt x="211518" y="210820"/>
                  </a:lnTo>
                  <a:lnTo>
                    <a:pt x="2182368" y="210820"/>
                  </a:lnTo>
                  <a:lnTo>
                    <a:pt x="2182368" y="0"/>
                  </a:lnTo>
                  <a:close/>
                </a:path>
              </a:pathLst>
            </a:custGeom>
            <a:solidFill>
              <a:srgbClr val="EC7C30"/>
            </a:solidFill>
          </p:spPr>
          <p:txBody>
            <a:bodyPr wrap="square" lIns="0" tIns="0" rIns="0" bIns="0" rtlCol="0"/>
            <a:lstStyle/>
            <a:p>
              <a:endParaRPr/>
            </a:p>
          </p:txBody>
        </p:sp>
        <p:sp>
          <p:nvSpPr>
            <p:cNvPr id="16" name="object 8">
              <a:extLst>
                <a:ext uri="{FF2B5EF4-FFF2-40B4-BE49-F238E27FC236}">
                  <a16:creationId xmlns:a16="http://schemas.microsoft.com/office/drawing/2014/main" id="{13F80014-187D-4F4D-B023-5008BE3EF7E4}"/>
                </a:ext>
              </a:extLst>
            </p:cNvPr>
            <p:cNvSpPr/>
            <p:nvPr/>
          </p:nvSpPr>
          <p:spPr>
            <a:xfrm>
              <a:off x="163068" y="3366516"/>
              <a:ext cx="2182495" cy="1312545"/>
            </a:xfrm>
            <a:custGeom>
              <a:avLst/>
              <a:gdLst/>
              <a:ahLst/>
              <a:cxnLst/>
              <a:rect l="l" t="t" r="r" b="b"/>
              <a:pathLst>
                <a:path w="2182495" h="1312545">
                  <a:moveTo>
                    <a:pt x="2182368" y="0"/>
                  </a:moveTo>
                  <a:lnTo>
                    <a:pt x="2182368" y="211328"/>
                  </a:lnTo>
                  <a:lnTo>
                    <a:pt x="211518" y="211328"/>
                  </a:lnTo>
                  <a:lnTo>
                    <a:pt x="211518" y="1312164"/>
                  </a:lnTo>
                  <a:lnTo>
                    <a:pt x="0" y="1312164"/>
                  </a:lnTo>
                  <a:lnTo>
                    <a:pt x="0" y="0"/>
                  </a:lnTo>
                  <a:lnTo>
                    <a:pt x="2182368" y="0"/>
                  </a:lnTo>
                  <a:close/>
                </a:path>
              </a:pathLst>
            </a:custGeom>
            <a:ln w="12192">
              <a:solidFill>
                <a:srgbClr val="EC7C30"/>
              </a:solidFill>
            </a:ln>
          </p:spPr>
          <p:txBody>
            <a:bodyPr wrap="square" lIns="0" tIns="0" rIns="0" bIns="0" rtlCol="0"/>
            <a:lstStyle/>
            <a:p>
              <a:endParaRPr/>
            </a:p>
          </p:txBody>
        </p:sp>
      </p:grpSp>
      <p:sp>
        <p:nvSpPr>
          <p:cNvPr id="17" name="object 9">
            <a:extLst>
              <a:ext uri="{FF2B5EF4-FFF2-40B4-BE49-F238E27FC236}">
                <a16:creationId xmlns:a16="http://schemas.microsoft.com/office/drawing/2014/main" id="{433D46D4-01A6-4697-97AC-9BCF1A006914}"/>
              </a:ext>
            </a:extLst>
          </p:cNvPr>
          <p:cNvSpPr txBox="1"/>
          <p:nvPr/>
        </p:nvSpPr>
        <p:spPr>
          <a:xfrm>
            <a:off x="753657" y="4128791"/>
            <a:ext cx="1666754" cy="1402307"/>
          </a:xfrm>
          <a:prstGeom prst="rect">
            <a:avLst/>
          </a:prstGeom>
        </p:spPr>
        <p:txBody>
          <a:bodyPr vert="horz" wrap="square" lIns="0" tIns="78105" rIns="0" bIns="0" rtlCol="0">
            <a:spAutoFit/>
          </a:bodyPr>
          <a:lstStyle/>
          <a:p>
            <a:pPr marL="12700">
              <a:lnSpc>
                <a:spcPct val="100000"/>
              </a:lnSpc>
              <a:spcBef>
                <a:spcPts val="615"/>
              </a:spcBef>
            </a:pPr>
            <a:r>
              <a:rPr sz="1600" b="1" spc="-10" dirty="0">
                <a:solidFill>
                  <a:srgbClr val="212A35"/>
                </a:solidFill>
                <a:latin typeface="Calibri" panose="020F0502020204030204" pitchFamily="34" charset="0"/>
                <a:cs typeface="Calibri" panose="020F0502020204030204" pitchFamily="34" charset="0"/>
              </a:rPr>
              <a:t>Data</a:t>
            </a:r>
            <a:r>
              <a:rPr sz="1600" b="1" spc="-50" dirty="0">
                <a:solidFill>
                  <a:srgbClr val="212A35"/>
                </a:solidFill>
                <a:latin typeface="Calibri" panose="020F0502020204030204" pitchFamily="34" charset="0"/>
                <a:cs typeface="Calibri" panose="020F0502020204030204" pitchFamily="34" charset="0"/>
              </a:rPr>
              <a:t> </a:t>
            </a:r>
            <a:r>
              <a:rPr sz="1600" b="1" spc="-5" dirty="0">
                <a:solidFill>
                  <a:srgbClr val="212A35"/>
                </a:solidFill>
                <a:latin typeface="Calibri" panose="020F0502020204030204" pitchFamily="34" charset="0"/>
                <a:cs typeface="Calibri" panose="020F0502020204030204" pitchFamily="34" charset="0"/>
              </a:rPr>
              <a:t>Extraction:</a:t>
            </a:r>
            <a:endParaRPr sz="1600" dirty="0">
              <a:latin typeface="Calibri" panose="020F0502020204030204" pitchFamily="34" charset="0"/>
              <a:cs typeface="Calibri" panose="020F0502020204030204" pitchFamily="34" charset="0"/>
            </a:endParaRPr>
          </a:p>
          <a:p>
            <a:pPr marL="12700" marR="5080">
              <a:lnSpc>
                <a:spcPts val="1760"/>
              </a:lnSpc>
              <a:spcBef>
                <a:spcPts val="710"/>
              </a:spcBef>
            </a:pPr>
            <a:r>
              <a:rPr lang="en-US" sz="1600" spc="-10" dirty="0">
                <a:solidFill>
                  <a:srgbClr val="212A35"/>
                </a:solidFill>
                <a:highlight>
                  <a:srgbClr val="00FFFF"/>
                </a:highlight>
                <a:latin typeface="Calibri" panose="020F0502020204030204" pitchFamily="34" charset="0"/>
                <a:cs typeface="Calibri" panose="020F0502020204030204" pitchFamily="34" charset="0"/>
              </a:rPr>
              <a:t>Daily Data of HDFC company from the year 2000 to 2021 </a:t>
            </a:r>
            <a:endParaRPr sz="1600" dirty="0">
              <a:highlight>
                <a:srgbClr val="00FFFF"/>
              </a:highlight>
              <a:latin typeface="Calibri" panose="020F0502020204030204" pitchFamily="34" charset="0"/>
              <a:cs typeface="Calibri" panose="020F0502020204030204" pitchFamily="34" charset="0"/>
            </a:endParaRPr>
          </a:p>
          <a:p>
            <a:pPr marL="12700">
              <a:lnSpc>
                <a:spcPts val="1835"/>
              </a:lnSpc>
              <a:spcBef>
                <a:spcPts val="484"/>
              </a:spcBef>
            </a:pPr>
            <a:endParaRPr sz="1600" dirty="0">
              <a:latin typeface="Calibri"/>
              <a:cs typeface="Calibri"/>
            </a:endParaRPr>
          </a:p>
        </p:txBody>
      </p:sp>
      <p:grpSp>
        <p:nvGrpSpPr>
          <p:cNvPr id="18" name="object 10">
            <a:extLst>
              <a:ext uri="{FF2B5EF4-FFF2-40B4-BE49-F238E27FC236}">
                <a16:creationId xmlns:a16="http://schemas.microsoft.com/office/drawing/2014/main" id="{28749989-7F31-419E-9579-6CE0893792A9}"/>
              </a:ext>
            </a:extLst>
          </p:cNvPr>
          <p:cNvGrpSpPr/>
          <p:nvPr/>
        </p:nvGrpSpPr>
        <p:grpSpPr>
          <a:xfrm>
            <a:off x="1930390" y="2767902"/>
            <a:ext cx="2794000" cy="1325245"/>
            <a:chOff x="1971801" y="2762757"/>
            <a:chExt cx="2794000" cy="1325245"/>
          </a:xfrm>
        </p:grpSpPr>
        <p:sp>
          <p:nvSpPr>
            <p:cNvPr id="19" name="object 11">
              <a:extLst>
                <a:ext uri="{FF2B5EF4-FFF2-40B4-BE49-F238E27FC236}">
                  <a16:creationId xmlns:a16="http://schemas.microsoft.com/office/drawing/2014/main" id="{ECA66676-C3DA-4333-9E59-D7E1D22FE25E}"/>
                </a:ext>
              </a:extLst>
            </p:cNvPr>
            <p:cNvSpPr/>
            <p:nvPr/>
          </p:nvSpPr>
          <p:spPr>
            <a:xfrm>
              <a:off x="1978151" y="2770631"/>
              <a:ext cx="372110" cy="372110"/>
            </a:xfrm>
            <a:custGeom>
              <a:avLst/>
              <a:gdLst/>
              <a:ahLst/>
              <a:cxnLst/>
              <a:rect l="l" t="t" r="r" b="b"/>
              <a:pathLst>
                <a:path w="372110" h="372110">
                  <a:moveTo>
                    <a:pt x="371856" y="0"/>
                  </a:moveTo>
                  <a:lnTo>
                    <a:pt x="0" y="371855"/>
                  </a:lnTo>
                  <a:lnTo>
                    <a:pt x="371856" y="371855"/>
                  </a:lnTo>
                  <a:lnTo>
                    <a:pt x="371856" y="0"/>
                  </a:lnTo>
                  <a:close/>
                </a:path>
              </a:pathLst>
            </a:custGeom>
            <a:solidFill>
              <a:srgbClr val="EC7C30"/>
            </a:solidFill>
          </p:spPr>
          <p:txBody>
            <a:bodyPr wrap="square" lIns="0" tIns="0" rIns="0" bIns="0" rtlCol="0"/>
            <a:lstStyle/>
            <a:p>
              <a:endParaRPr/>
            </a:p>
          </p:txBody>
        </p:sp>
        <p:sp>
          <p:nvSpPr>
            <p:cNvPr id="20" name="object 12">
              <a:extLst>
                <a:ext uri="{FF2B5EF4-FFF2-40B4-BE49-F238E27FC236}">
                  <a16:creationId xmlns:a16="http://schemas.microsoft.com/office/drawing/2014/main" id="{6508BF1B-4D6A-4AA2-9BEB-C6F107BB5F4E}"/>
                </a:ext>
              </a:extLst>
            </p:cNvPr>
            <p:cNvSpPr/>
            <p:nvPr/>
          </p:nvSpPr>
          <p:spPr>
            <a:xfrm>
              <a:off x="1978151" y="2770631"/>
              <a:ext cx="372110" cy="372110"/>
            </a:xfrm>
            <a:custGeom>
              <a:avLst/>
              <a:gdLst/>
              <a:ahLst/>
              <a:cxnLst/>
              <a:rect l="l" t="t" r="r" b="b"/>
              <a:pathLst>
                <a:path w="372110" h="372110">
                  <a:moveTo>
                    <a:pt x="0" y="371855"/>
                  </a:moveTo>
                  <a:lnTo>
                    <a:pt x="371856" y="0"/>
                  </a:lnTo>
                  <a:lnTo>
                    <a:pt x="371856" y="371855"/>
                  </a:lnTo>
                  <a:lnTo>
                    <a:pt x="0" y="371855"/>
                  </a:lnTo>
                  <a:close/>
                </a:path>
              </a:pathLst>
            </a:custGeom>
            <a:ln w="12192">
              <a:solidFill>
                <a:srgbClr val="EC7C30"/>
              </a:solidFill>
            </a:ln>
          </p:spPr>
          <p:txBody>
            <a:bodyPr wrap="square" lIns="0" tIns="0" rIns="0" bIns="0" rtlCol="0"/>
            <a:lstStyle/>
            <a:p>
              <a:endParaRPr/>
            </a:p>
          </p:txBody>
        </p:sp>
        <p:sp>
          <p:nvSpPr>
            <p:cNvPr id="21" name="object 13">
              <a:extLst>
                <a:ext uri="{FF2B5EF4-FFF2-40B4-BE49-F238E27FC236}">
                  <a16:creationId xmlns:a16="http://schemas.microsoft.com/office/drawing/2014/main" id="{FB4C05C8-62FF-47E4-BDBB-8C1132070AED}"/>
                </a:ext>
              </a:extLst>
            </p:cNvPr>
            <p:cNvSpPr/>
            <p:nvPr/>
          </p:nvSpPr>
          <p:spPr>
            <a:xfrm>
              <a:off x="2575560" y="2768599"/>
              <a:ext cx="2184400" cy="1313180"/>
            </a:xfrm>
            <a:custGeom>
              <a:avLst/>
              <a:gdLst/>
              <a:ahLst/>
              <a:cxnLst/>
              <a:rect l="l" t="t" r="r" b="b"/>
              <a:pathLst>
                <a:path w="2184400" h="1313179">
                  <a:moveTo>
                    <a:pt x="2183892" y="0"/>
                  </a:moveTo>
                  <a:lnTo>
                    <a:pt x="0" y="0"/>
                  </a:lnTo>
                  <a:lnTo>
                    <a:pt x="0" y="212090"/>
                  </a:lnTo>
                  <a:lnTo>
                    <a:pt x="0" y="1313180"/>
                  </a:lnTo>
                  <a:lnTo>
                    <a:pt x="211582" y="1313180"/>
                  </a:lnTo>
                  <a:lnTo>
                    <a:pt x="211582" y="212090"/>
                  </a:lnTo>
                  <a:lnTo>
                    <a:pt x="2183892" y="212090"/>
                  </a:lnTo>
                  <a:lnTo>
                    <a:pt x="2183892" y="0"/>
                  </a:lnTo>
                  <a:close/>
                </a:path>
              </a:pathLst>
            </a:custGeom>
            <a:solidFill>
              <a:srgbClr val="EC7C30"/>
            </a:solidFill>
          </p:spPr>
          <p:txBody>
            <a:bodyPr wrap="square" lIns="0" tIns="0" rIns="0" bIns="0" rtlCol="0"/>
            <a:lstStyle/>
            <a:p>
              <a:endParaRPr/>
            </a:p>
          </p:txBody>
        </p:sp>
        <p:sp>
          <p:nvSpPr>
            <p:cNvPr id="22" name="object 14">
              <a:extLst>
                <a:ext uri="{FF2B5EF4-FFF2-40B4-BE49-F238E27FC236}">
                  <a16:creationId xmlns:a16="http://schemas.microsoft.com/office/drawing/2014/main" id="{5F48C316-520B-4C2E-8538-4B81EB01B1F5}"/>
                </a:ext>
              </a:extLst>
            </p:cNvPr>
            <p:cNvSpPr/>
            <p:nvPr/>
          </p:nvSpPr>
          <p:spPr>
            <a:xfrm>
              <a:off x="2575559" y="2769107"/>
              <a:ext cx="2184400" cy="1312545"/>
            </a:xfrm>
            <a:custGeom>
              <a:avLst/>
              <a:gdLst/>
              <a:ahLst/>
              <a:cxnLst/>
              <a:rect l="l" t="t" r="r" b="b"/>
              <a:pathLst>
                <a:path w="2184400" h="1312545">
                  <a:moveTo>
                    <a:pt x="2183891" y="0"/>
                  </a:moveTo>
                  <a:lnTo>
                    <a:pt x="2183891" y="211327"/>
                  </a:lnTo>
                  <a:lnTo>
                    <a:pt x="211581" y="211327"/>
                  </a:lnTo>
                  <a:lnTo>
                    <a:pt x="211581" y="1312164"/>
                  </a:lnTo>
                  <a:lnTo>
                    <a:pt x="0" y="1312164"/>
                  </a:lnTo>
                  <a:lnTo>
                    <a:pt x="0" y="0"/>
                  </a:lnTo>
                  <a:lnTo>
                    <a:pt x="2183891" y="0"/>
                  </a:lnTo>
                  <a:close/>
                </a:path>
              </a:pathLst>
            </a:custGeom>
            <a:ln w="12192">
              <a:solidFill>
                <a:srgbClr val="EC7C30"/>
              </a:solidFill>
            </a:ln>
          </p:spPr>
          <p:txBody>
            <a:bodyPr wrap="square" lIns="0" tIns="0" rIns="0" bIns="0" rtlCol="0"/>
            <a:lstStyle/>
            <a:p>
              <a:endParaRPr/>
            </a:p>
          </p:txBody>
        </p:sp>
      </p:grpSp>
      <p:sp>
        <p:nvSpPr>
          <p:cNvPr id="23" name="object 15">
            <a:extLst>
              <a:ext uri="{FF2B5EF4-FFF2-40B4-BE49-F238E27FC236}">
                <a16:creationId xmlns:a16="http://schemas.microsoft.com/office/drawing/2014/main" id="{090289A3-E7C6-408E-9754-7F06C6192576}"/>
              </a:ext>
            </a:extLst>
          </p:cNvPr>
          <p:cNvSpPr txBox="1"/>
          <p:nvPr/>
        </p:nvSpPr>
        <p:spPr>
          <a:xfrm>
            <a:off x="2814573" y="3001213"/>
            <a:ext cx="1722120" cy="1420261"/>
          </a:xfrm>
          <a:prstGeom prst="rect">
            <a:avLst/>
          </a:prstGeom>
        </p:spPr>
        <p:txBody>
          <a:bodyPr vert="horz" wrap="square" lIns="0" tIns="12065" rIns="0" bIns="0" rtlCol="0">
            <a:spAutoFit/>
          </a:bodyPr>
          <a:lstStyle/>
          <a:p>
            <a:pPr marL="12700">
              <a:lnSpc>
                <a:spcPts val="1835"/>
              </a:lnSpc>
              <a:spcBef>
                <a:spcPts val="95"/>
              </a:spcBef>
            </a:pPr>
            <a:r>
              <a:rPr lang="en-US" sz="1600" b="1" spc="-45" dirty="0">
                <a:latin typeface="Calibri"/>
                <a:cs typeface="Calibri"/>
              </a:rPr>
              <a:t>Data </a:t>
            </a:r>
            <a:r>
              <a:rPr sz="1600" b="1" spc="-10" dirty="0">
                <a:latin typeface="Calibri"/>
                <a:cs typeface="Calibri"/>
              </a:rPr>
              <a:t>Preprocessing</a:t>
            </a:r>
            <a:r>
              <a:rPr sz="1600" b="1" spc="-15" dirty="0">
                <a:latin typeface="Calibri"/>
                <a:cs typeface="Calibri"/>
              </a:rPr>
              <a:t>:</a:t>
            </a:r>
            <a:endParaRPr sz="1600" dirty="0">
              <a:latin typeface="Calibri"/>
              <a:cs typeface="Calibri"/>
            </a:endParaRPr>
          </a:p>
          <a:p>
            <a:pPr marL="12700">
              <a:lnSpc>
                <a:spcPct val="100000"/>
              </a:lnSpc>
              <a:spcBef>
                <a:spcPts val="530"/>
              </a:spcBef>
            </a:pPr>
            <a:r>
              <a:rPr sz="1600" spc="-10" dirty="0">
                <a:latin typeface="Wingdings"/>
                <a:cs typeface="Wingdings"/>
              </a:rPr>
              <a:t></a:t>
            </a:r>
            <a:r>
              <a:rPr lang="en-US" sz="1600" dirty="0">
                <a:effectLst/>
                <a:highlight>
                  <a:srgbClr val="00FFFF"/>
                </a:highlight>
                <a:latin typeface="Times New Roman" panose="02020603050405020304" pitchFamily="18" charset="0"/>
                <a:ea typeface="Calibri" panose="020F0502020204030204" pitchFamily="34" charset="0"/>
              </a:rPr>
              <a:t> Handling Missing values</a:t>
            </a:r>
          </a:p>
          <a:p>
            <a:pPr marL="12700">
              <a:lnSpc>
                <a:spcPct val="100000"/>
              </a:lnSpc>
              <a:spcBef>
                <a:spcPts val="530"/>
              </a:spcBef>
            </a:pPr>
            <a:r>
              <a:rPr sz="1600" spc="-5" dirty="0">
                <a:latin typeface="Wingdings"/>
                <a:cs typeface="Wingdings"/>
              </a:rPr>
              <a:t></a:t>
            </a:r>
            <a:r>
              <a:rPr lang="en-US" sz="1600" dirty="0">
                <a:effectLst/>
                <a:highlight>
                  <a:srgbClr val="00FFFF"/>
                </a:highlight>
                <a:latin typeface="Times New Roman" panose="02020603050405020304" pitchFamily="18" charset="0"/>
                <a:ea typeface="Calibri" panose="020F0502020204030204" pitchFamily="34" charset="0"/>
              </a:rPr>
              <a:t> Features Addition </a:t>
            </a:r>
            <a:endParaRPr sz="1600" dirty="0">
              <a:latin typeface="Calibri"/>
              <a:cs typeface="Calibri"/>
            </a:endParaRPr>
          </a:p>
          <a:p>
            <a:pPr marL="12700">
              <a:lnSpc>
                <a:spcPct val="100000"/>
              </a:lnSpc>
              <a:spcBef>
                <a:spcPts val="520"/>
              </a:spcBef>
            </a:pPr>
            <a:r>
              <a:rPr sz="1600" spc="-40" dirty="0">
                <a:latin typeface="Wingdings"/>
                <a:cs typeface="Wingdings"/>
              </a:rPr>
              <a:t></a:t>
            </a:r>
            <a:r>
              <a:rPr lang="en-US" sz="1600" b="1" dirty="0">
                <a:effectLst/>
                <a:latin typeface="Calibri" panose="020F0502020204030204" pitchFamily="34" charset="0"/>
                <a:ea typeface="Calibri" panose="020F0502020204030204" pitchFamily="34" charset="0"/>
                <a:cs typeface="Calibri" panose="020F0502020204030204" pitchFamily="34" charset="0"/>
              </a:rPr>
              <a:t> </a:t>
            </a:r>
            <a:r>
              <a:rPr lang="en-US" sz="1600" b="1" dirty="0">
                <a:effectLst/>
                <a:highlight>
                  <a:srgbClr val="00FFFF"/>
                </a:highlight>
                <a:latin typeface="Calibri" panose="020F0502020204030204" pitchFamily="34" charset="0"/>
                <a:ea typeface="Calibri" panose="020F0502020204030204" pitchFamily="34" charset="0"/>
                <a:cs typeface="Calibri" panose="020F0502020204030204" pitchFamily="34" charset="0"/>
              </a:rPr>
              <a:t>MinMax Scaler </a:t>
            </a:r>
            <a:endParaRPr sz="1600" dirty="0">
              <a:highlight>
                <a:srgbClr val="00FFFF"/>
              </a:highlight>
              <a:latin typeface="Calibri"/>
              <a:cs typeface="Calibri"/>
            </a:endParaRPr>
          </a:p>
        </p:txBody>
      </p:sp>
      <p:grpSp>
        <p:nvGrpSpPr>
          <p:cNvPr id="24" name="object 16">
            <a:extLst>
              <a:ext uri="{FF2B5EF4-FFF2-40B4-BE49-F238E27FC236}">
                <a16:creationId xmlns:a16="http://schemas.microsoft.com/office/drawing/2014/main" id="{88A1B753-011D-430F-A483-5140BC0D4399}"/>
              </a:ext>
            </a:extLst>
          </p:cNvPr>
          <p:cNvGrpSpPr/>
          <p:nvPr/>
        </p:nvGrpSpPr>
        <p:grpSpPr>
          <a:xfrm>
            <a:off x="4132323" y="1776571"/>
            <a:ext cx="2853690" cy="1325245"/>
            <a:chOff x="4384294" y="2165350"/>
            <a:chExt cx="2853690" cy="1325245"/>
          </a:xfrm>
        </p:grpSpPr>
        <p:sp>
          <p:nvSpPr>
            <p:cNvPr id="25" name="object 17">
              <a:extLst>
                <a:ext uri="{FF2B5EF4-FFF2-40B4-BE49-F238E27FC236}">
                  <a16:creationId xmlns:a16="http://schemas.microsoft.com/office/drawing/2014/main" id="{BB2EC6DB-2369-4114-9AA0-CE87222CD3A6}"/>
                </a:ext>
              </a:extLst>
            </p:cNvPr>
            <p:cNvSpPr/>
            <p:nvPr/>
          </p:nvSpPr>
          <p:spPr>
            <a:xfrm>
              <a:off x="4390644" y="2173224"/>
              <a:ext cx="372110" cy="372110"/>
            </a:xfrm>
            <a:custGeom>
              <a:avLst/>
              <a:gdLst/>
              <a:ahLst/>
              <a:cxnLst/>
              <a:rect l="l" t="t" r="r" b="b"/>
              <a:pathLst>
                <a:path w="372110" h="372110">
                  <a:moveTo>
                    <a:pt x="371855" y="0"/>
                  </a:moveTo>
                  <a:lnTo>
                    <a:pt x="0" y="371855"/>
                  </a:lnTo>
                  <a:lnTo>
                    <a:pt x="371855" y="371855"/>
                  </a:lnTo>
                  <a:lnTo>
                    <a:pt x="371855" y="0"/>
                  </a:lnTo>
                  <a:close/>
                </a:path>
              </a:pathLst>
            </a:custGeom>
            <a:solidFill>
              <a:srgbClr val="EC7C30"/>
            </a:solidFill>
          </p:spPr>
          <p:txBody>
            <a:bodyPr wrap="square" lIns="0" tIns="0" rIns="0" bIns="0" rtlCol="0"/>
            <a:lstStyle/>
            <a:p>
              <a:endParaRPr/>
            </a:p>
          </p:txBody>
        </p:sp>
        <p:sp>
          <p:nvSpPr>
            <p:cNvPr id="26" name="object 18">
              <a:extLst>
                <a:ext uri="{FF2B5EF4-FFF2-40B4-BE49-F238E27FC236}">
                  <a16:creationId xmlns:a16="http://schemas.microsoft.com/office/drawing/2014/main" id="{1358A9B7-657B-4371-9373-28F527042FA0}"/>
                </a:ext>
              </a:extLst>
            </p:cNvPr>
            <p:cNvSpPr/>
            <p:nvPr/>
          </p:nvSpPr>
          <p:spPr>
            <a:xfrm>
              <a:off x="4390644" y="2173224"/>
              <a:ext cx="372110" cy="372110"/>
            </a:xfrm>
            <a:custGeom>
              <a:avLst/>
              <a:gdLst/>
              <a:ahLst/>
              <a:cxnLst/>
              <a:rect l="l" t="t" r="r" b="b"/>
              <a:pathLst>
                <a:path w="372110" h="372110">
                  <a:moveTo>
                    <a:pt x="0" y="371855"/>
                  </a:moveTo>
                  <a:lnTo>
                    <a:pt x="371855" y="0"/>
                  </a:lnTo>
                  <a:lnTo>
                    <a:pt x="371855" y="371855"/>
                  </a:lnTo>
                  <a:lnTo>
                    <a:pt x="0" y="371855"/>
                  </a:lnTo>
                  <a:close/>
                </a:path>
              </a:pathLst>
            </a:custGeom>
            <a:ln w="12192">
              <a:solidFill>
                <a:srgbClr val="EC7C30"/>
              </a:solidFill>
            </a:ln>
          </p:spPr>
          <p:txBody>
            <a:bodyPr wrap="square" lIns="0" tIns="0" rIns="0" bIns="0" rtlCol="0"/>
            <a:lstStyle/>
            <a:p>
              <a:endParaRPr/>
            </a:p>
          </p:txBody>
        </p:sp>
        <p:sp>
          <p:nvSpPr>
            <p:cNvPr id="27" name="object 19">
              <a:extLst>
                <a:ext uri="{FF2B5EF4-FFF2-40B4-BE49-F238E27FC236}">
                  <a16:creationId xmlns:a16="http://schemas.microsoft.com/office/drawing/2014/main" id="{D3BBA7CC-8329-444F-BEC4-52E231EFFB08}"/>
                </a:ext>
              </a:extLst>
            </p:cNvPr>
            <p:cNvSpPr/>
            <p:nvPr/>
          </p:nvSpPr>
          <p:spPr>
            <a:xfrm>
              <a:off x="5047488" y="2171699"/>
              <a:ext cx="2184400" cy="1311910"/>
            </a:xfrm>
            <a:custGeom>
              <a:avLst/>
              <a:gdLst/>
              <a:ahLst/>
              <a:cxnLst/>
              <a:rect l="l" t="t" r="r" b="b"/>
              <a:pathLst>
                <a:path w="2184400" h="1311910">
                  <a:moveTo>
                    <a:pt x="2183892" y="0"/>
                  </a:moveTo>
                  <a:lnTo>
                    <a:pt x="0" y="0"/>
                  </a:lnTo>
                  <a:lnTo>
                    <a:pt x="0" y="210820"/>
                  </a:lnTo>
                  <a:lnTo>
                    <a:pt x="0" y="1311910"/>
                  </a:lnTo>
                  <a:lnTo>
                    <a:pt x="211582" y="1311910"/>
                  </a:lnTo>
                  <a:lnTo>
                    <a:pt x="211582" y="210820"/>
                  </a:lnTo>
                  <a:lnTo>
                    <a:pt x="2183892" y="210820"/>
                  </a:lnTo>
                  <a:lnTo>
                    <a:pt x="2183892" y="0"/>
                  </a:lnTo>
                  <a:close/>
                </a:path>
              </a:pathLst>
            </a:custGeom>
            <a:solidFill>
              <a:srgbClr val="EC7C30"/>
            </a:solidFill>
          </p:spPr>
          <p:txBody>
            <a:bodyPr wrap="square" lIns="0" tIns="0" rIns="0" bIns="0" rtlCol="0"/>
            <a:lstStyle/>
            <a:p>
              <a:endParaRPr/>
            </a:p>
          </p:txBody>
        </p:sp>
        <p:sp>
          <p:nvSpPr>
            <p:cNvPr id="28" name="object 20">
              <a:extLst>
                <a:ext uri="{FF2B5EF4-FFF2-40B4-BE49-F238E27FC236}">
                  <a16:creationId xmlns:a16="http://schemas.microsoft.com/office/drawing/2014/main" id="{58A7C717-A77B-4D04-A865-518F3D2E9F1E}"/>
                </a:ext>
              </a:extLst>
            </p:cNvPr>
            <p:cNvSpPr/>
            <p:nvPr/>
          </p:nvSpPr>
          <p:spPr>
            <a:xfrm>
              <a:off x="5047488" y="2171700"/>
              <a:ext cx="2184400" cy="1312545"/>
            </a:xfrm>
            <a:custGeom>
              <a:avLst/>
              <a:gdLst/>
              <a:ahLst/>
              <a:cxnLst/>
              <a:rect l="l" t="t" r="r" b="b"/>
              <a:pathLst>
                <a:path w="2184400" h="1312545">
                  <a:moveTo>
                    <a:pt x="2183891" y="0"/>
                  </a:moveTo>
                  <a:lnTo>
                    <a:pt x="2183891" y="211327"/>
                  </a:lnTo>
                  <a:lnTo>
                    <a:pt x="211582" y="211327"/>
                  </a:lnTo>
                  <a:lnTo>
                    <a:pt x="211582" y="1312164"/>
                  </a:lnTo>
                  <a:lnTo>
                    <a:pt x="0" y="1312164"/>
                  </a:lnTo>
                  <a:lnTo>
                    <a:pt x="0" y="0"/>
                  </a:lnTo>
                  <a:lnTo>
                    <a:pt x="2183891" y="0"/>
                  </a:lnTo>
                  <a:close/>
                </a:path>
              </a:pathLst>
            </a:custGeom>
            <a:ln w="12192">
              <a:solidFill>
                <a:srgbClr val="EC7C30"/>
              </a:solidFill>
            </a:ln>
          </p:spPr>
          <p:txBody>
            <a:bodyPr wrap="square" lIns="0" tIns="0" rIns="0" bIns="0" rtlCol="0"/>
            <a:lstStyle/>
            <a:p>
              <a:endParaRPr/>
            </a:p>
          </p:txBody>
        </p:sp>
      </p:grpSp>
      <p:sp>
        <p:nvSpPr>
          <p:cNvPr id="29" name="object 21">
            <a:extLst>
              <a:ext uri="{FF2B5EF4-FFF2-40B4-BE49-F238E27FC236}">
                <a16:creationId xmlns:a16="http://schemas.microsoft.com/office/drawing/2014/main" id="{A817F04D-3125-43E2-BEED-F68E9796CAD6}"/>
              </a:ext>
            </a:extLst>
          </p:cNvPr>
          <p:cNvSpPr txBox="1"/>
          <p:nvPr/>
        </p:nvSpPr>
        <p:spPr>
          <a:xfrm>
            <a:off x="5025964" y="1946544"/>
            <a:ext cx="2313234" cy="1535677"/>
          </a:xfrm>
          <a:prstGeom prst="rect">
            <a:avLst/>
          </a:prstGeom>
        </p:spPr>
        <p:txBody>
          <a:bodyPr vert="horz" wrap="square" lIns="0" tIns="78105" rIns="0" bIns="0" rtlCol="0">
            <a:spAutoFit/>
          </a:bodyPr>
          <a:lstStyle/>
          <a:p>
            <a:pPr marL="12700">
              <a:lnSpc>
                <a:spcPct val="100000"/>
              </a:lnSpc>
              <a:spcBef>
                <a:spcPts val="615"/>
              </a:spcBef>
            </a:pPr>
            <a:r>
              <a:rPr sz="1600" b="1" spc="-5" dirty="0">
                <a:latin typeface="Calibri"/>
                <a:cs typeface="Calibri"/>
              </a:rPr>
              <a:t>Modeling</a:t>
            </a:r>
            <a:r>
              <a:rPr sz="1600" b="1" spc="-15" dirty="0">
                <a:latin typeface="Calibri"/>
                <a:cs typeface="Calibri"/>
              </a:rPr>
              <a:t> </a:t>
            </a:r>
            <a:r>
              <a:rPr sz="1600" b="1" spc="-5" dirty="0">
                <a:latin typeface="Calibri"/>
                <a:cs typeface="Calibri"/>
              </a:rPr>
              <a:t>/</a:t>
            </a:r>
            <a:r>
              <a:rPr sz="1600" b="1" spc="-10" dirty="0">
                <a:latin typeface="Calibri"/>
                <a:cs typeface="Calibri"/>
              </a:rPr>
              <a:t> Classifiers:</a:t>
            </a:r>
            <a:endParaRPr sz="1600" dirty="0">
              <a:latin typeface="Calibri"/>
              <a:cs typeface="Calibri"/>
            </a:endParaRPr>
          </a:p>
          <a:p>
            <a:pPr marL="12700">
              <a:lnSpc>
                <a:spcPct val="100000"/>
              </a:lnSpc>
              <a:spcBef>
                <a:spcPts val="515"/>
              </a:spcBef>
            </a:pPr>
            <a:r>
              <a:rPr sz="1600" spc="-15" dirty="0">
                <a:latin typeface="Wingdings"/>
                <a:cs typeface="Wingdings"/>
              </a:rPr>
              <a:t></a:t>
            </a:r>
            <a:r>
              <a:rPr lang="en-IN" sz="1200" b="1" dirty="0">
                <a:effectLst/>
                <a:latin typeface="Times New Roman" panose="02020603050405020304" pitchFamily="18" charset="0"/>
                <a:ea typeface="Times New Roman" panose="02020603050405020304" pitchFamily="18" charset="0"/>
              </a:rPr>
              <a:t>SMA EMA T Test Metrics</a:t>
            </a:r>
          </a:p>
          <a:p>
            <a:pPr marL="12700">
              <a:lnSpc>
                <a:spcPct val="100000"/>
              </a:lnSpc>
              <a:spcBef>
                <a:spcPts val="515"/>
              </a:spcBef>
            </a:pPr>
            <a:r>
              <a:rPr sz="1600" spc="-25" dirty="0">
                <a:latin typeface="Wingdings"/>
                <a:cs typeface="Wingdings"/>
              </a:rPr>
              <a:t></a:t>
            </a:r>
            <a:r>
              <a:rPr lang="pl-PL" sz="1200" b="1" spc="-25" dirty="0">
                <a:latin typeface="Times New Roman" panose="02020603050405020304" pitchFamily="18" charset="0"/>
                <a:cs typeface="Times New Roman" panose="02020603050405020304" pitchFamily="18" charset="0"/>
              </a:rPr>
              <a:t>SMA EMA Z Test</a:t>
            </a:r>
            <a:r>
              <a:rPr lang="en-US" sz="1200" b="1" spc="-25" dirty="0">
                <a:latin typeface="Times New Roman" panose="02020603050405020304" pitchFamily="18" charset="0"/>
                <a:cs typeface="Times New Roman" panose="02020603050405020304" pitchFamily="18" charset="0"/>
              </a:rPr>
              <a:t> </a:t>
            </a:r>
            <a:r>
              <a:rPr lang="pl-PL" sz="1200" b="1" spc="-25" dirty="0">
                <a:latin typeface="Times New Roman" panose="02020603050405020304" pitchFamily="18" charset="0"/>
                <a:cs typeface="Times New Roman" panose="02020603050405020304" pitchFamily="18" charset="0"/>
              </a:rPr>
              <a:t>Metrics</a:t>
            </a:r>
            <a:endParaRPr lang="en-US" sz="1200" b="1" spc="-25" dirty="0">
              <a:latin typeface="Times New Roman" panose="02020603050405020304" pitchFamily="18" charset="0"/>
              <a:cs typeface="Times New Roman" panose="02020603050405020304" pitchFamily="18" charset="0"/>
            </a:endParaRPr>
          </a:p>
          <a:p>
            <a:pPr marL="12700">
              <a:lnSpc>
                <a:spcPct val="100000"/>
              </a:lnSpc>
              <a:spcBef>
                <a:spcPts val="515"/>
              </a:spcBef>
            </a:pPr>
            <a:r>
              <a:rPr sz="1600" spc="-20" dirty="0">
                <a:latin typeface="Wingdings"/>
                <a:cs typeface="Wingdings"/>
              </a:rPr>
              <a:t></a:t>
            </a:r>
            <a:r>
              <a:rPr lang="en-US" sz="1400" b="1" spc="-20" dirty="0">
                <a:latin typeface="Times New Roman" panose="02020603050405020304" pitchFamily="18" charset="0"/>
                <a:cs typeface="Times New Roman" panose="02020603050405020304" pitchFamily="18" charset="0"/>
              </a:rPr>
              <a:t>Auto Keras Classification</a:t>
            </a:r>
          </a:p>
          <a:p>
            <a:pPr marL="12700">
              <a:lnSpc>
                <a:spcPct val="100000"/>
              </a:lnSpc>
              <a:spcBef>
                <a:spcPts val="515"/>
              </a:spcBef>
            </a:pPr>
            <a:endParaRPr sz="1400" b="1" dirty="0">
              <a:latin typeface="Times New Roman" panose="02020603050405020304" pitchFamily="18" charset="0"/>
              <a:cs typeface="Times New Roman" panose="02020603050405020304" pitchFamily="18" charset="0"/>
            </a:endParaRPr>
          </a:p>
        </p:txBody>
      </p:sp>
      <p:sp>
        <p:nvSpPr>
          <p:cNvPr id="30" name="object 22">
            <a:extLst>
              <a:ext uri="{FF2B5EF4-FFF2-40B4-BE49-F238E27FC236}">
                <a16:creationId xmlns:a16="http://schemas.microsoft.com/office/drawing/2014/main" id="{8B282125-5CB2-4C87-BEB2-56405932F7DE}"/>
              </a:ext>
            </a:extLst>
          </p:cNvPr>
          <p:cNvSpPr txBox="1"/>
          <p:nvPr/>
        </p:nvSpPr>
        <p:spPr>
          <a:xfrm>
            <a:off x="4995422" y="3210051"/>
            <a:ext cx="2697983" cy="1847301"/>
          </a:xfrm>
          <a:prstGeom prst="rect">
            <a:avLst/>
          </a:prstGeom>
        </p:spPr>
        <p:txBody>
          <a:bodyPr vert="horz" wrap="square" lIns="0" tIns="79375" rIns="0" bIns="0" rtlCol="0">
            <a:spAutoFit/>
          </a:bodyPr>
          <a:lstStyle/>
          <a:p>
            <a:pPr marL="12700">
              <a:lnSpc>
                <a:spcPct val="100000"/>
              </a:lnSpc>
              <a:spcBef>
                <a:spcPts val="625"/>
              </a:spcBef>
            </a:pPr>
            <a:r>
              <a:rPr lang="en-US" sz="1600" spc="-10" dirty="0">
                <a:latin typeface="Wingdings"/>
                <a:cs typeface="Wingdings"/>
              </a:rPr>
              <a:t></a:t>
            </a:r>
            <a:r>
              <a:rPr lang="en-US" sz="1400" b="1" spc="-10" dirty="0">
                <a:latin typeface="Times New Roman" panose="02020603050405020304" pitchFamily="18" charset="0"/>
                <a:cs typeface="Times New Roman" panose="02020603050405020304" pitchFamily="18" charset="0"/>
              </a:rPr>
              <a:t>KNN Classification</a:t>
            </a:r>
            <a:endParaRPr lang="en-US" sz="1400" b="1" dirty="0">
              <a:latin typeface="Times New Roman" panose="02020603050405020304" pitchFamily="18" charset="0"/>
              <a:cs typeface="Times New Roman" panose="02020603050405020304" pitchFamily="18" charset="0"/>
            </a:endParaRPr>
          </a:p>
          <a:p>
            <a:pPr marL="12700">
              <a:lnSpc>
                <a:spcPct val="100000"/>
              </a:lnSpc>
              <a:spcBef>
                <a:spcPts val="530"/>
              </a:spcBef>
            </a:pPr>
            <a:r>
              <a:rPr sz="1600" spc="-10" dirty="0">
                <a:latin typeface="Wingdings"/>
                <a:cs typeface="Wingdings"/>
              </a:rPr>
              <a:t></a:t>
            </a:r>
            <a:r>
              <a:rPr lang="en-US" sz="1600" b="1" spc="-10" dirty="0">
                <a:latin typeface="Calibri"/>
                <a:cs typeface="Calibri"/>
              </a:rPr>
              <a:t>Logistic Regression</a:t>
            </a:r>
          </a:p>
          <a:p>
            <a:pPr marL="12700">
              <a:lnSpc>
                <a:spcPct val="100000"/>
              </a:lnSpc>
              <a:spcBef>
                <a:spcPts val="530"/>
              </a:spcBef>
            </a:pPr>
            <a:r>
              <a:rPr sz="1600" spc="-10" dirty="0">
                <a:latin typeface="Wingdings"/>
                <a:cs typeface="Wingdings"/>
              </a:rPr>
              <a:t></a:t>
            </a:r>
            <a:r>
              <a:rPr lang="en-IN" sz="1400" b="1" dirty="0">
                <a:effectLst/>
                <a:latin typeface="Times New Roman" panose="02020603050405020304" pitchFamily="18" charset="0"/>
                <a:ea typeface="Times New Roman" panose="02020603050405020304" pitchFamily="18" charset="0"/>
                <a:cs typeface="Times New Roman" panose="02020603050405020304" pitchFamily="18" charset="0"/>
              </a:rPr>
              <a:t>ARIMA</a:t>
            </a:r>
            <a:endParaRPr sz="1400" b="1" dirty="0">
              <a:latin typeface="Times New Roman" panose="02020603050405020304" pitchFamily="18" charset="0"/>
              <a:cs typeface="Times New Roman" panose="02020603050405020304" pitchFamily="18" charset="0"/>
            </a:endParaRPr>
          </a:p>
          <a:p>
            <a:pPr marL="12700">
              <a:lnSpc>
                <a:spcPct val="100000"/>
              </a:lnSpc>
              <a:spcBef>
                <a:spcPts val="530"/>
              </a:spcBef>
            </a:pPr>
            <a:r>
              <a:rPr sz="1600" spc="-5" dirty="0">
                <a:latin typeface="Wingdings"/>
                <a:cs typeface="Wingdings"/>
              </a:rPr>
              <a:t></a:t>
            </a:r>
            <a:r>
              <a:rPr lang="en-IN" sz="1600" b="1" dirty="0">
                <a:effectLst/>
                <a:latin typeface="Times New Roman" panose="02020603050405020304" pitchFamily="18" charset="0"/>
                <a:ea typeface="Times New Roman" panose="02020603050405020304" pitchFamily="18" charset="0"/>
                <a:cs typeface="Times New Roman" panose="02020603050405020304" pitchFamily="18" charset="0"/>
              </a:rPr>
              <a:t> OLS Regression</a:t>
            </a:r>
            <a:endParaRPr lang="en-US" sz="1600" spc="-5" dirty="0">
              <a:latin typeface="Wingdings"/>
              <a:cs typeface="Wingdings"/>
            </a:endParaRPr>
          </a:p>
          <a:p>
            <a:pPr marL="12700">
              <a:lnSpc>
                <a:spcPct val="100000"/>
              </a:lnSpc>
              <a:spcBef>
                <a:spcPts val="530"/>
              </a:spcBef>
            </a:pPr>
            <a:r>
              <a:rPr sz="1600" spc="-5" dirty="0">
                <a:latin typeface="Wingdings"/>
                <a:cs typeface="Wingdings"/>
              </a:rPr>
              <a:t></a:t>
            </a:r>
            <a:r>
              <a:rPr lang="en-US" sz="1600" spc="-5" dirty="0">
                <a:latin typeface="Calibri"/>
                <a:cs typeface="Calibri"/>
              </a:rPr>
              <a:t> </a:t>
            </a:r>
            <a:r>
              <a:rPr lang="en-US" sz="1400" b="1" spc="-5" dirty="0">
                <a:latin typeface="Calibri"/>
                <a:cs typeface="Calibri"/>
              </a:rPr>
              <a:t>Lasso Regression-CV</a:t>
            </a:r>
          </a:p>
          <a:p>
            <a:pPr marL="12700">
              <a:lnSpc>
                <a:spcPct val="100000"/>
              </a:lnSpc>
              <a:spcBef>
                <a:spcPts val="530"/>
              </a:spcBef>
            </a:pPr>
            <a:endParaRPr sz="1400" b="1" dirty="0">
              <a:latin typeface="Calibri"/>
              <a:cs typeface="Calibri"/>
            </a:endParaRPr>
          </a:p>
        </p:txBody>
      </p:sp>
      <p:sp>
        <p:nvSpPr>
          <p:cNvPr id="31" name="object 23">
            <a:extLst>
              <a:ext uri="{FF2B5EF4-FFF2-40B4-BE49-F238E27FC236}">
                <a16:creationId xmlns:a16="http://schemas.microsoft.com/office/drawing/2014/main" id="{4527C769-F6DF-4657-82AC-515AE614458E}"/>
              </a:ext>
            </a:extLst>
          </p:cNvPr>
          <p:cNvSpPr txBox="1"/>
          <p:nvPr/>
        </p:nvSpPr>
        <p:spPr>
          <a:xfrm>
            <a:off x="4968936" y="4725232"/>
            <a:ext cx="2738185" cy="1447191"/>
          </a:xfrm>
          <a:prstGeom prst="rect">
            <a:avLst/>
          </a:prstGeom>
          <a:ln>
            <a:solidFill>
              <a:schemeClr val="accent1">
                <a:lumMod val="60000"/>
                <a:lumOff val="40000"/>
              </a:schemeClr>
            </a:solidFill>
          </a:ln>
        </p:spPr>
        <p:txBody>
          <a:bodyPr vert="horz" wrap="square" lIns="0" tIns="36195" rIns="0" bIns="0" rtlCol="0">
            <a:spAutoFit/>
          </a:bodyPr>
          <a:lstStyle/>
          <a:p>
            <a:pPr marL="12700">
              <a:lnSpc>
                <a:spcPts val="1845"/>
              </a:lnSpc>
              <a:spcBef>
                <a:spcPts val="490"/>
              </a:spcBef>
            </a:pPr>
            <a:r>
              <a:rPr lang="en-US" sz="1600" spc="-25" dirty="0">
                <a:latin typeface="Wingdings"/>
                <a:cs typeface="Wingdings"/>
              </a:rPr>
              <a:t></a:t>
            </a:r>
            <a:r>
              <a:rPr lang="en-US" sz="1600" spc="-25" dirty="0">
                <a:latin typeface="Calibri"/>
                <a:cs typeface="Calibri"/>
              </a:rPr>
              <a:t> </a:t>
            </a:r>
            <a:r>
              <a:rPr lang="en-US" sz="1600" b="1" spc="-25" dirty="0">
                <a:latin typeface="Calibri"/>
                <a:cs typeface="Calibri"/>
              </a:rPr>
              <a:t>k-Nearest Neighbours Model</a:t>
            </a:r>
          </a:p>
          <a:p>
            <a:pPr marL="12700">
              <a:lnSpc>
                <a:spcPts val="1845"/>
              </a:lnSpc>
              <a:spcBef>
                <a:spcPts val="490"/>
              </a:spcBef>
            </a:pPr>
            <a:r>
              <a:rPr lang="en-US" sz="1600" spc="-25" dirty="0">
                <a:latin typeface="Wingdings"/>
                <a:cs typeface="Wingdings"/>
              </a:rPr>
              <a:t></a:t>
            </a:r>
            <a:r>
              <a:rPr lang="en-US" sz="1600" b="1" dirty="0">
                <a:latin typeface="Calibri"/>
                <a:cs typeface="Calibri"/>
              </a:rPr>
              <a:t>Decision Tree  </a:t>
            </a:r>
          </a:p>
          <a:p>
            <a:pPr marL="12700">
              <a:lnSpc>
                <a:spcPts val="1845"/>
              </a:lnSpc>
              <a:spcBef>
                <a:spcPts val="490"/>
              </a:spcBef>
            </a:pPr>
            <a:r>
              <a:rPr lang="en-US" sz="1600" spc="-25" dirty="0">
                <a:latin typeface="Wingdings"/>
                <a:cs typeface="Wingdings"/>
              </a:rPr>
              <a:t></a:t>
            </a:r>
            <a:r>
              <a:rPr lang="en-US" sz="1600" b="1" dirty="0">
                <a:latin typeface="Calibri"/>
                <a:cs typeface="Calibri"/>
              </a:rPr>
              <a:t>GridSearchCV </a:t>
            </a:r>
          </a:p>
          <a:p>
            <a:pPr marL="12700">
              <a:lnSpc>
                <a:spcPts val="1845"/>
              </a:lnSpc>
              <a:spcBef>
                <a:spcPts val="490"/>
              </a:spcBef>
            </a:pPr>
            <a:r>
              <a:rPr lang="en-US" sz="1600" b="1" dirty="0">
                <a:latin typeface="Calibri"/>
                <a:cs typeface="Calibri"/>
              </a:rPr>
              <a:t> </a:t>
            </a:r>
            <a:r>
              <a:rPr lang="en-US" sz="1600" spc="-25" dirty="0">
                <a:latin typeface="Wingdings"/>
                <a:cs typeface="Wingdings"/>
              </a:rPr>
              <a:t></a:t>
            </a:r>
            <a:r>
              <a:rPr lang="en-US" sz="1600" b="1" dirty="0">
                <a:latin typeface="Calibri"/>
                <a:cs typeface="Calibri"/>
              </a:rPr>
              <a:t>Random Forest </a:t>
            </a:r>
          </a:p>
          <a:p>
            <a:pPr marL="12700">
              <a:lnSpc>
                <a:spcPts val="1845"/>
              </a:lnSpc>
              <a:spcBef>
                <a:spcPts val="490"/>
              </a:spcBef>
            </a:pPr>
            <a:r>
              <a:rPr lang="en-US" sz="1600" b="1" dirty="0">
                <a:latin typeface="Calibri"/>
                <a:cs typeface="Calibri"/>
              </a:rPr>
              <a:t> </a:t>
            </a:r>
            <a:r>
              <a:rPr lang="en-US" sz="1600" spc="-25" dirty="0">
                <a:latin typeface="Wingdings"/>
                <a:cs typeface="Wingdings"/>
              </a:rPr>
              <a:t></a:t>
            </a:r>
            <a:r>
              <a:rPr lang="en-US" sz="1600" b="1" dirty="0">
                <a:latin typeface="Calibri"/>
                <a:cs typeface="Calibri"/>
              </a:rPr>
              <a:t>XGBoost Model</a:t>
            </a:r>
            <a:endParaRPr sz="1600" b="1" dirty="0">
              <a:latin typeface="Calibri"/>
              <a:cs typeface="Calibri"/>
            </a:endParaRPr>
          </a:p>
        </p:txBody>
      </p:sp>
      <p:grpSp>
        <p:nvGrpSpPr>
          <p:cNvPr id="32" name="object 24">
            <a:extLst>
              <a:ext uri="{FF2B5EF4-FFF2-40B4-BE49-F238E27FC236}">
                <a16:creationId xmlns:a16="http://schemas.microsoft.com/office/drawing/2014/main" id="{0C214B5B-872E-4EC2-A946-26EC6AFCE8AC}"/>
              </a:ext>
            </a:extLst>
          </p:cNvPr>
          <p:cNvGrpSpPr/>
          <p:nvPr/>
        </p:nvGrpSpPr>
        <p:grpSpPr>
          <a:xfrm>
            <a:off x="6767388" y="1554801"/>
            <a:ext cx="2672080" cy="1323340"/>
            <a:chOff x="6918706" y="1569466"/>
            <a:chExt cx="2672080" cy="1323340"/>
          </a:xfrm>
        </p:grpSpPr>
        <p:sp>
          <p:nvSpPr>
            <p:cNvPr id="33" name="object 25">
              <a:extLst>
                <a:ext uri="{FF2B5EF4-FFF2-40B4-BE49-F238E27FC236}">
                  <a16:creationId xmlns:a16="http://schemas.microsoft.com/office/drawing/2014/main" id="{BBFF986F-BAFF-49C8-A2B5-8271E407F14D}"/>
                </a:ext>
              </a:extLst>
            </p:cNvPr>
            <p:cNvSpPr/>
            <p:nvPr/>
          </p:nvSpPr>
          <p:spPr>
            <a:xfrm>
              <a:off x="6925056" y="1575816"/>
              <a:ext cx="372110" cy="372110"/>
            </a:xfrm>
            <a:custGeom>
              <a:avLst/>
              <a:gdLst/>
              <a:ahLst/>
              <a:cxnLst/>
              <a:rect l="l" t="t" r="r" b="b"/>
              <a:pathLst>
                <a:path w="372109" h="372110">
                  <a:moveTo>
                    <a:pt x="371855" y="0"/>
                  </a:moveTo>
                  <a:lnTo>
                    <a:pt x="0" y="371856"/>
                  </a:lnTo>
                  <a:lnTo>
                    <a:pt x="371855" y="371856"/>
                  </a:lnTo>
                  <a:lnTo>
                    <a:pt x="371855" y="0"/>
                  </a:lnTo>
                  <a:close/>
                </a:path>
              </a:pathLst>
            </a:custGeom>
            <a:solidFill>
              <a:srgbClr val="EC7C30"/>
            </a:solidFill>
          </p:spPr>
          <p:txBody>
            <a:bodyPr wrap="square" lIns="0" tIns="0" rIns="0" bIns="0" rtlCol="0"/>
            <a:lstStyle/>
            <a:p>
              <a:endParaRPr/>
            </a:p>
          </p:txBody>
        </p:sp>
        <p:sp>
          <p:nvSpPr>
            <p:cNvPr id="34" name="object 26">
              <a:extLst>
                <a:ext uri="{FF2B5EF4-FFF2-40B4-BE49-F238E27FC236}">
                  <a16:creationId xmlns:a16="http://schemas.microsoft.com/office/drawing/2014/main" id="{3C9D3752-5A2F-425E-9E93-854D8555C316}"/>
                </a:ext>
              </a:extLst>
            </p:cNvPr>
            <p:cNvSpPr/>
            <p:nvPr/>
          </p:nvSpPr>
          <p:spPr>
            <a:xfrm>
              <a:off x="6925056" y="1575816"/>
              <a:ext cx="372110" cy="372110"/>
            </a:xfrm>
            <a:custGeom>
              <a:avLst/>
              <a:gdLst/>
              <a:ahLst/>
              <a:cxnLst/>
              <a:rect l="l" t="t" r="r" b="b"/>
              <a:pathLst>
                <a:path w="372109" h="372110">
                  <a:moveTo>
                    <a:pt x="0" y="371856"/>
                  </a:moveTo>
                  <a:lnTo>
                    <a:pt x="371855" y="0"/>
                  </a:lnTo>
                  <a:lnTo>
                    <a:pt x="371855" y="371856"/>
                  </a:lnTo>
                  <a:lnTo>
                    <a:pt x="0" y="371856"/>
                  </a:lnTo>
                  <a:close/>
                </a:path>
              </a:pathLst>
            </a:custGeom>
            <a:ln w="12191">
              <a:solidFill>
                <a:srgbClr val="EC7C30"/>
              </a:solidFill>
            </a:ln>
          </p:spPr>
          <p:txBody>
            <a:bodyPr wrap="square" lIns="0" tIns="0" rIns="0" bIns="0" rtlCol="0"/>
            <a:lstStyle/>
            <a:p>
              <a:endParaRPr/>
            </a:p>
          </p:txBody>
        </p:sp>
        <p:sp>
          <p:nvSpPr>
            <p:cNvPr id="35" name="object 27">
              <a:extLst>
                <a:ext uri="{FF2B5EF4-FFF2-40B4-BE49-F238E27FC236}">
                  <a16:creationId xmlns:a16="http://schemas.microsoft.com/office/drawing/2014/main" id="{5BCC2556-9B0F-461D-8F9A-85E1805B87A8}"/>
                </a:ext>
              </a:extLst>
            </p:cNvPr>
            <p:cNvSpPr/>
            <p:nvPr/>
          </p:nvSpPr>
          <p:spPr>
            <a:xfrm>
              <a:off x="7400544" y="1576069"/>
              <a:ext cx="2184400" cy="1310640"/>
            </a:xfrm>
            <a:custGeom>
              <a:avLst/>
              <a:gdLst/>
              <a:ahLst/>
              <a:cxnLst/>
              <a:rect l="l" t="t" r="r" b="b"/>
              <a:pathLst>
                <a:path w="2184400" h="1310639">
                  <a:moveTo>
                    <a:pt x="2183892" y="0"/>
                  </a:moveTo>
                  <a:lnTo>
                    <a:pt x="0" y="0"/>
                  </a:lnTo>
                  <a:lnTo>
                    <a:pt x="0" y="210820"/>
                  </a:lnTo>
                  <a:lnTo>
                    <a:pt x="0" y="1310640"/>
                  </a:lnTo>
                  <a:lnTo>
                    <a:pt x="211328" y="1310640"/>
                  </a:lnTo>
                  <a:lnTo>
                    <a:pt x="211328" y="210820"/>
                  </a:lnTo>
                  <a:lnTo>
                    <a:pt x="2183892" y="210820"/>
                  </a:lnTo>
                  <a:lnTo>
                    <a:pt x="2183892" y="0"/>
                  </a:lnTo>
                  <a:close/>
                </a:path>
              </a:pathLst>
            </a:custGeom>
            <a:solidFill>
              <a:srgbClr val="EC7C30"/>
            </a:solidFill>
          </p:spPr>
          <p:txBody>
            <a:bodyPr wrap="square" lIns="0" tIns="0" rIns="0" bIns="0" rtlCol="0"/>
            <a:lstStyle/>
            <a:p>
              <a:endParaRPr/>
            </a:p>
          </p:txBody>
        </p:sp>
        <p:sp>
          <p:nvSpPr>
            <p:cNvPr id="36" name="object 28">
              <a:extLst>
                <a:ext uri="{FF2B5EF4-FFF2-40B4-BE49-F238E27FC236}">
                  <a16:creationId xmlns:a16="http://schemas.microsoft.com/office/drawing/2014/main" id="{30A0A671-8EDA-417A-BF0F-938DAB72BBFC}"/>
                </a:ext>
              </a:extLst>
            </p:cNvPr>
            <p:cNvSpPr/>
            <p:nvPr/>
          </p:nvSpPr>
          <p:spPr>
            <a:xfrm>
              <a:off x="7400544" y="1575816"/>
              <a:ext cx="2184400" cy="1310640"/>
            </a:xfrm>
            <a:custGeom>
              <a:avLst/>
              <a:gdLst/>
              <a:ahLst/>
              <a:cxnLst/>
              <a:rect l="l" t="t" r="r" b="b"/>
              <a:pathLst>
                <a:path w="2184400" h="1310639">
                  <a:moveTo>
                    <a:pt x="2183891" y="0"/>
                  </a:moveTo>
                  <a:lnTo>
                    <a:pt x="2183891" y="211200"/>
                  </a:lnTo>
                  <a:lnTo>
                    <a:pt x="211327" y="211200"/>
                  </a:lnTo>
                  <a:lnTo>
                    <a:pt x="211327" y="1310639"/>
                  </a:lnTo>
                  <a:lnTo>
                    <a:pt x="0" y="1310639"/>
                  </a:lnTo>
                  <a:lnTo>
                    <a:pt x="0" y="0"/>
                  </a:lnTo>
                  <a:lnTo>
                    <a:pt x="2183891" y="0"/>
                  </a:lnTo>
                  <a:close/>
                </a:path>
              </a:pathLst>
            </a:custGeom>
            <a:ln w="12192">
              <a:solidFill>
                <a:srgbClr val="EC7C30"/>
              </a:solidFill>
            </a:ln>
          </p:spPr>
          <p:txBody>
            <a:bodyPr wrap="square" lIns="0" tIns="0" rIns="0" bIns="0" rtlCol="0"/>
            <a:lstStyle/>
            <a:p>
              <a:endParaRPr/>
            </a:p>
          </p:txBody>
        </p:sp>
      </p:grpSp>
      <p:sp>
        <p:nvSpPr>
          <p:cNvPr id="37" name="object 29">
            <a:extLst>
              <a:ext uri="{FF2B5EF4-FFF2-40B4-BE49-F238E27FC236}">
                <a16:creationId xmlns:a16="http://schemas.microsoft.com/office/drawing/2014/main" id="{7FB2F230-5147-4DC3-8034-11F0293265A5}"/>
              </a:ext>
            </a:extLst>
          </p:cNvPr>
          <p:cNvSpPr txBox="1"/>
          <p:nvPr/>
        </p:nvSpPr>
        <p:spPr>
          <a:xfrm>
            <a:off x="7666990" y="1741068"/>
            <a:ext cx="1430655" cy="2466701"/>
          </a:xfrm>
          <a:prstGeom prst="rect">
            <a:avLst/>
          </a:prstGeom>
        </p:spPr>
        <p:txBody>
          <a:bodyPr vert="horz" wrap="square" lIns="0" tIns="78105" rIns="0" bIns="0" rtlCol="0">
            <a:spAutoFit/>
          </a:bodyPr>
          <a:lstStyle/>
          <a:p>
            <a:pPr marL="12700">
              <a:lnSpc>
                <a:spcPct val="100000"/>
              </a:lnSpc>
              <a:spcBef>
                <a:spcPts val="615"/>
              </a:spcBef>
            </a:pPr>
            <a:r>
              <a:rPr sz="1600" b="1" spc="-10" dirty="0">
                <a:latin typeface="Calibri"/>
                <a:cs typeface="Calibri"/>
              </a:rPr>
              <a:t>Validation:</a:t>
            </a:r>
            <a:endParaRPr sz="1600" dirty="0">
              <a:latin typeface="Calibri"/>
              <a:cs typeface="Calibri"/>
            </a:endParaRPr>
          </a:p>
          <a:p>
            <a:pPr marL="12700">
              <a:lnSpc>
                <a:spcPct val="100000"/>
              </a:lnSpc>
              <a:spcBef>
                <a:spcPts val="515"/>
              </a:spcBef>
            </a:pPr>
            <a:r>
              <a:rPr sz="1600" spc="-10" dirty="0">
                <a:latin typeface="Wingdings"/>
                <a:cs typeface="Wingdings"/>
              </a:rPr>
              <a:t></a:t>
            </a:r>
            <a:r>
              <a:rPr sz="1600" spc="-10" dirty="0">
                <a:latin typeface="Calibri"/>
                <a:cs typeface="Calibri"/>
              </a:rPr>
              <a:t>Accuracy</a:t>
            </a:r>
            <a:endParaRPr sz="1600" dirty="0">
              <a:latin typeface="Calibri"/>
              <a:cs typeface="Calibri"/>
            </a:endParaRPr>
          </a:p>
          <a:p>
            <a:pPr marL="12700">
              <a:lnSpc>
                <a:spcPct val="100000"/>
              </a:lnSpc>
              <a:spcBef>
                <a:spcPts val="530"/>
              </a:spcBef>
            </a:pPr>
            <a:r>
              <a:rPr sz="1600" spc="-10" dirty="0">
                <a:latin typeface="Wingdings"/>
                <a:cs typeface="Wingdings"/>
              </a:rPr>
              <a:t></a:t>
            </a:r>
            <a:r>
              <a:rPr sz="1600" spc="-10" dirty="0">
                <a:latin typeface="Calibri"/>
                <a:cs typeface="Calibri"/>
              </a:rPr>
              <a:t>Precision</a:t>
            </a:r>
            <a:endParaRPr sz="1600" dirty="0">
              <a:latin typeface="Calibri"/>
              <a:cs typeface="Calibri"/>
            </a:endParaRPr>
          </a:p>
          <a:p>
            <a:pPr marL="12700">
              <a:lnSpc>
                <a:spcPct val="100000"/>
              </a:lnSpc>
              <a:spcBef>
                <a:spcPts val="520"/>
              </a:spcBef>
            </a:pPr>
            <a:r>
              <a:rPr sz="1600" spc="-10" dirty="0">
                <a:latin typeface="Wingdings"/>
                <a:cs typeface="Wingdings"/>
              </a:rPr>
              <a:t></a:t>
            </a:r>
            <a:r>
              <a:rPr sz="1600" spc="-10" dirty="0">
                <a:latin typeface="Calibri"/>
                <a:cs typeface="Calibri"/>
              </a:rPr>
              <a:t>Recall</a:t>
            </a:r>
            <a:endParaRPr sz="1600" dirty="0">
              <a:latin typeface="Calibri"/>
              <a:cs typeface="Calibri"/>
            </a:endParaRPr>
          </a:p>
          <a:p>
            <a:pPr marL="12700">
              <a:lnSpc>
                <a:spcPct val="100000"/>
              </a:lnSpc>
              <a:spcBef>
                <a:spcPts val="515"/>
              </a:spcBef>
            </a:pPr>
            <a:r>
              <a:rPr sz="1600" spc="-15" dirty="0">
                <a:latin typeface="Wingdings"/>
                <a:cs typeface="Wingdings"/>
              </a:rPr>
              <a:t></a:t>
            </a:r>
            <a:r>
              <a:rPr lang="en-US" sz="1600" spc="-15" dirty="0">
                <a:latin typeface="Calibri"/>
                <a:cs typeface="Calibri"/>
              </a:rPr>
              <a:t>MAE</a:t>
            </a:r>
          </a:p>
          <a:p>
            <a:pPr marL="12700">
              <a:spcBef>
                <a:spcPts val="515"/>
              </a:spcBef>
            </a:pPr>
            <a:r>
              <a:rPr lang="en-US" sz="1600" spc="-15" dirty="0">
                <a:latin typeface="Wingdings"/>
                <a:cs typeface="Wingdings"/>
              </a:rPr>
              <a:t></a:t>
            </a:r>
            <a:r>
              <a:rPr lang="en-US" sz="1600" spc="-15" dirty="0">
                <a:latin typeface="Calibri"/>
                <a:cs typeface="Calibri"/>
              </a:rPr>
              <a:t>MSE</a:t>
            </a:r>
            <a:endParaRPr sz="1600" dirty="0">
              <a:latin typeface="Calibri"/>
              <a:cs typeface="Calibri"/>
            </a:endParaRPr>
          </a:p>
          <a:p>
            <a:pPr marL="12700">
              <a:lnSpc>
                <a:spcPts val="1835"/>
              </a:lnSpc>
              <a:spcBef>
                <a:spcPts val="525"/>
              </a:spcBef>
            </a:pPr>
            <a:r>
              <a:rPr sz="1600" spc="-10" dirty="0">
                <a:latin typeface="Wingdings"/>
                <a:cs typeface="Wingdings"/>
              </a:rPr>
              <a:t></a:t>
            </a:r>
            <a:r>
              <a:rPr lang="en-US" sz="1600" spc="-10" dirty="0">
                <a:latin typeface="Calibri"/>
                <a:cs typeface="Calibri"/>
              </a:rPr>
              <a:t>RMSE</a:t>
            </a:r>
          </a:p>
          <a:p>
            <a:pPr marL="12700">
              <a:lnSpc>
                <a:spcPts val="1835"/>
              </a:lnSpc>
              <a:spcBef>
                <a:spcPts val="525"/>
              </a:spcBef>
            </a:pPr>
            <a:r>
              <a:rPr lang="en-US" sz="1600" spc="-10" dirty="0">
                <a:latin typeface="Wingdings"/>
                <a:cs typeface="Wingdings"/>
              </a:rPr>
              <a:t></a:t>
            </a:r>
            <a:r>
              <a:rPr lang="en-US" sz="1600" spc="-10" dirty="0">
                <a:latin typeface="Calibri"/>
                <a:cs typeface="Calibri"/>
              </a:rPr>
              <a:t>MAPE</a:t>
            </a:r>
            <a:endParaRPr lang="en-US" sz="1600" dirty="0">
              <a:latin typeface="Calibri"/>
              <a:cs typeface="Calibri"/>
            </a:endParaRPr>
          </a:p>
        </p:txBody>
      </p:sp>
      <p:grpSp>
        <p:nvGrpSpPr>
          <p:cNvPr id="38" name="object 30">
            <a:extLst>
              <a:ext uri="{FF2B5EF4-FFF2-40B4-BE49-F238E27FC236}">
                <a16:creationId xmlns:a16="http://schemas.microsoft.com/office/drawing/2014/main" id="{BD9F3437-0112-4820-8C8C-9ACED7580809}"/>
              </a:ext>
            </a:extLst>
          </p:cNvPr>
          <p:cNvGrpSpPr/>
          <p:nvPr/>
        </p:nvGrpSpPr>
        <p:grpSpPr>
          <a:xfrm>
            <a:off x="8971230" y="1157510"/>
            <a:ext cx="2792730" cy="1325245"/>
            <a:chOff x="9210802" y="972058"/>
            <a:chExt cx="2792730" cy="1325245"/>
          </a:xfrm>
        </p:grpSpPr>
        <p:sp>
          <p:nvSpPr>
            <p:cNvPr id="39" name="object 31">
              <a:extLst>
                <a:ext uri="{FF2B5EF4-FFF2-40B4-BE49-F238E27FC236}">
                  <a16:creationId xmlns:a16="http://schemas.microsoft.com/office/drawing/2014/main" id="{734D828C-4886-42EF-A360-A4F0B39CDB06}"/>
                </a:ext>
              </a:extLst>
            </p:cNvPr>
            <p:cNvSpPr/>
            <p:nvPr/>
          </p:nvSpPr>
          <p:spPr>
            <a:xfrm>
              <a:off x="9217152" y="978408"/>
              <a:ext cx="372110" cy="372110"/>
            </a:xfrm>
            <a:custGeom>
              <a:avLst/>
              <a:gdLst/>
              <a:ahLst/>
              <a:cxnLst/>
              <a:rect l="l" t="t" r="r" b="b"/>
              <a:pathLst>
                <a:path w="372109" h="372109">
                  <a:moveTo>
                    <a:pt x="371855" y="0"/>
                  </a:moveTo>
                  <a:lnTo>
                    <a:pt x="0" y="371855"/>
                  </a:lnTo>
                  <a:lnTo>
                    <a:pt x="371855" y="371855"/>
                  </a:lnTo>
                  <a:lnTo>
                    <a:pt x="371855" y="0"/>
                  </a:lnTo>
                  <a:close/>
                </a:path>
              </a:pathLst>
            </a:custGeom>
            <a:solidFill>
              <a:srgbClr val="EC7C30"/>
            </a:solidFill>
          </p:spPr>
          <p:txBody>
            <a:bodyPr wrap="square" lIns="0" tIns="0" rIns="0" bIns="0" rtlCol="0"/>
            <a:lstStyle/>
            <a:p>
              <a:endParaRPr/>
            </a:p>
          </p:txBody>
        </p:sp>
        <p:sp>
          <p:nvSpPr>
            <p:cNvPr id="40" name="object 32">
              <a:extLst>
                <a:ext uri="{FF2B5EF4-FFF2-40B4-BE49-F238E27FC236}">
                  <a16:creationId xmlns:a16="http://schemas.microsoft.com/office/drawing/2014/main" id="{C24F4391-3051-4052-97F5-4F495C749BE5}"/>
                </a:ext>
              </a:extLst>
            </p:cNvPr>
            <p:cNvSpPr/>
            <p:nvPr/>
          </p:nvSpPr>
          <p:spPr>
            <a:xfrm>
              <a:off x="9217152" y="978408"/>
              <a:ext cx="372110" cy="372110"/>
            </a:xfrm>
            <a:custGeom>
              <a:avLst/>
              <a:gdLst/>
              <a:ahLst/>
              <a:cxnLst/>
              <a:rect l="l" t="t" r="r" b="b"/>
              <a:pathLst>
                <a:path w="372109" h="372109">
                  <a:moveTo>
                    <a:pt x="0" y="371855"/>
                  </a:moveTo>
                  <a:lnTo>
                    <a:pt x="371855" y="0"/>
                  </a:lnTo>
                  <a:lnTo>
                    <a:pt x="371855" y="371855"/>
                  </a:lnTo>
                  <a:lnTo>
                    <a:pt x="0" y="371855"/>
                  </a:lnTo>
                  <a:close/>
                </a:path>
              </a:pathLst>
            </a:custGeom>
            <a:ln w="12192">
              <a:solidFill>
                <a:srgbClr val="EC7C30"/>
              </a:solidFill>
            </a:ln>
          </p:spPr>
          <p:txBody>
            <a:bodyPr wrap="square" lIns="0" tIns="0" rIns="0" bIns="0" rtlCol="0"/>
            <a:lstStyle/>
            <a:p>
              <a:endParaRPr/>
            </a:p>
          </p:txBody>
        </p:sp>
        <p:sp>
          <p:nvSpPr>
            <p:cNvPr id="41" name="object 33">
              <a:extLst>
                <a:ext uri="{FF2B5EF4-FFF2-40B4-BE49-F238E27FC236}">
                  <a16:creationId xmlns:a16="http://schemas.microsoft.com/office/drawing/2014/main" id="{6796314A-2D66-4D2A-B67E-ABD23E97698A}"/>
                </a:ext>
              </a:extLst>
            </p:cNvPr>
            <p:cNvSpPr/>
            <p:nvPr/>
          </p:nvSpPr>
          <p:spPr>
            <a:xfrm>
              <a:off x="9814560" y="977899"/>
              <a:ext cx="2182495" cy="1313180"/>
            </a:xfrm>
            <a:custGeom>
              <a:avLst/>
              <a:gdLst/>
              <a:ahLst/>
              <a:cxnLst/>
              <a:rect l="l" t="t" r="r" b="b"/>
              <a:pathLst>
                <a:path w="2182495" h="1313180">
                  <a:moveTo>
                    <a:pt x="2182368" y="0"/>
                  </a:moveTo>
                  <a:lnTo>
                    <a:pt x="0" y="0"/>
                  </a:lnTo>
                  <a:lnTo>
                    <a:pt x="0" y="212090"/>
                  </a:lnTo>
                  <a:lnTo>
                    <a:pt x="0" y="1313180"/>
                  </a:lnTo>
                  <a:lnTo>
                    <a:pt x="211582" y="1313180"/>
                  </a:lnTo>
                  <a:lnTo>
                    <a:pt x="211582" y="212090"/>
                  </a:lnTo>
                  <a:lnTo>
                    <a:pt x="2182368" y="212090"/>
                  </a:lnTo>
                  <a:lnTo>
                    <a:pt x="2182368" y="0"/>
                  </a:lnTo>
                  <a:close/>
                </a:path>
              </a:pathLst>
            </a:custGeom>
            <a:solidFill>
              <a:srgbClr val="EC7C30"/>
            </a:solidFill>
          </p:spPr>
          <p:txBody>
            <a:bodyPr wrap="square" lIns="0" tIns="0" rIns="0" bIns="0" rtlCol="0"/>
            <a:lstStyle/>
            <a:p>
              <a:endParaRPr/>
            </a:p>
          </p:txBody>
        </p:sp>
        <p:sp>
          <p:nvSpPr>
            <p:cNvPr id="42" name="object 34">
              <a:extLst>
                <a:ext uri="{FF2B5EF4-FFF2-40B4-BE49-F238E27FC236}">
                  <a16:creationId xmlns:a16="http://schemas.microsoft.com/office/drawing/2014/main" id="{D304A1B5-BF43-41F0-9CB5-8C71625ADE2E}"/>
                </a:ext>
              </a:extLst>
            </p:cNvPr>
            <p:cNvSpPr/>
            <p:nvPr/>
          </p:nvSpPr>
          <p:spPr>
            <a:xfrm>
              <a:off x="9814560" y="978408"/>
              <a:ext cx="2182495" cy="1312545"/>
            </a:xfrm>
            <a:custGeom>
              <a:avLst/>
              <a:gdLst/>
              <a:ahLst/>
              <a:cxnLst/>
              <a:rect l="l" t="t" r="r" b="b"/>
              <a:pathLst>
                <a:path w="2182495" h="1312545">
                  <a:moveTo>
                    <a:pt x="2182368" y="0"/>
                  </a:moveTo>
                  <a:lnTo>
                    <a:pt x="2182368" y="211327"/>
                  </a:lnTo>
                  <a:lnTo>
                    <a:pt x="211582" y="211327"/>
                  </a:lnTo>
                  <a:lnTo>
                    <a:pt x="211582" y="1312164"/>
                  </a:lnTo>
                  <a:lnTo>
                    <a:pt x="0" y="1312164"/>
                  </a:lnTo>
                  <a:lnTo>
                    <a:pt x="0" y="0"/>
                  </a:lnTo>
                  <a:lnTo>
                    <a:pt x="2182368" y="0"/>
                  </a:lnTo>
                  <a:close/>
                </a:path>
              </a:pathLst>
            </a:custGeom>
            <a:ln w="12192">
              <a:solidFill>
                <a:srgbClr val="EC7C30"/>
              </a:solidFill>
            </a:ln>
          </p:spPr>
          <p:txBody>
            <a:bodyPr wrap="square" lIns="0" tIns="0" rIns="0" bIns="0" rtlCol="0"/>
            <a:lstStyle/>
            <a:p>
              <a:endParaRPr/>
            </a:p>
          </p:txBody>
        </p:sp>
      </p:grpSp>
      <p:sp>
        <p:nvSpPr>
          <p:cNvPr id="43" name="object 35">
            <a:extLst>
              <a:ext uri="{FF2B5EF4-FFF2-40B4-BE49-F238E27FC236}">
                <a16:creationId xmlns:a16="http://schemas.microsoft.com/office/drawing/2014/main" id="{284B82EF-8CF3-4FD5-923A-2B1EFB8D7DBD}"/>
              </a:ext>
            </a:extLst>
          </p:cNvPr>
          <p:cNvSpPr txBox="1"/>
          <p:nvPr/>
        </p:nvSpPr>
        <p:spPr>
          <a:xfrm>
            <a:off x="9840742" y="1685028"/>
            <a:ext cx="1784350" cy="955040"/>
          </a:xfrm>
          <a:prstGeom prst="rect">
            <a:avLst/>
          </a:prstGeom>
        </p:spPr>
        <p:txBody>
          <a:bodyPr vert="horz" wrap="square" lIns="0" tIns="78105" rIns="0" bIns="0" rtlCol="0">
            <a:spAutoFit/>
          </a:bodyPr>
          <a:lstStyle/>
          <a:p>
            <a:pPr marL="12700">
              <a:lnSpc>
                <a:spcPct val="100000"/>
              </a:lnSpc>
              <a:spcBef>
                <a:spcPts val="615"/>
              </a:spcBef>
            </a:pPr>
            <a:r>
              <a:rPr sz="1600" b="1" spc="-10" dirty="0">
                <a:latin typeface="Calibri"/>
                <a:cs typeface="Calibri"/>
              </a:rPr>
              <a:t>Deployment:</a:t>
            </a:r>
            <a:endParaRPr sz="1600" dirty="0">
              <a:latin typeface="Calibri"/>
              <a:cs typeface="Calibri"/>
            </a:endParaRPr>
          </a:p>
          <a:p>
            <a:pPr marL="12700">
              <a:lnSpc>
                <a:spcPct val="100000"/>
              </a:lnSpc>
              <a:spcBef>
                <a:spcPts val="515"/>
              </a:spcBef>
            </a:pPr>
            <a:r>
              <a:rPr sz="1600" spc="-10" dirty="0">
                <a:latin typeface="Wingdings"/>
                <a:cs typeface="Wingdings"/>
              </a:rPr>
              <a:t></a:t>
            </a:r>
            <a:r>
              <a:rPr sz="1600" spc="-10" dirty="0">
                <a:latin typeface="Calibri"/>
                <a:cs typeface="Calibri"/>
              </a:rPr>
              <a:t>Dashboard</a:t>
            </a:r>
            <a:endParaRPr sz="1600" dirty="0">
              <a:latin typeface="Calibri"/>
              <a:cs typeface="Calibri"/>
            </a:endParaRPr>
          </a:p>
          <a:p>
            <a:pPr marL="12700">
              <a:lnSpc>
                <a:spcPct val="100000"/>
              </a:lnSpc>
              <a:spcBef>
                <a:spcPts val="530"/>
              </a:spcBef>
            </a:pPr>
            <a:r>
              <a:rPr sz="1600" spc="-15" dirty="0">
                <a:latin typeface="Wingdings"/>
                <a:cs typeface="Wingdings"/>
              </a:rPr>
              <a:t></a:t>
            </a:r>
            <a:r>
              <a:rPr sz="1600" spc="-15" dirty="0">
                <a:latin typeface="Calibri"/>
                <a:cs typeface="Calibri"/>
              </a:rPr>
              <a:t>State</a:t>
            </a:r>
            <a:r>
              <a:rPr sz="1600" spc="-10" dirty="0">
                <a:latin typeface="Calibri"/>
                <a:cs typeface="Calibri"/>
              </a:rPr>
              <a:t> </a:t>
            </a:r>
            <a:r>
              <a:rPr sz="1600" spc="-5" dirty="0">
                <a:latin typeface="Calibri"/>
                <a:cs typeface="Calibri"/>
              </a:rPr>
              <a:t>of</a:t>
            </a:r>
            <a:r>
              <a:rPr sz="1600" spc="-15" dirty="0">
                <a:latin typeface="Calibri"/>
                <a:cs typeface="Calibri"/>
              </a:rPr>
              <a:t> </a:t>
            </a:r>
            <a:r>
              <a:rPr sz="1600" spc="-5" dirty="0">
                <a:latin typeface="Calibri"/>
                <a:cs typeface="Calibri"/>
              </a:rPr>
              <a:t>the art</a:t>
            </a:r>
            <a:r>
              <a:rPr sz="1600" spc="-15" dirty="0">
                <a:latin typeface="Calibri"/>
                <a:cs typeface="Calibri"/>
              </a:rPr>
              <a:t> </a:t>
            </a:r>
            <a:r>
              <a:rPr sz="1600" spc="-5" dirty="0">
                <a:latin typeface="Calibri"/>
                <a:cs typeface="Calibri"/>
              </a:rPr>
              <a:t>API</a:t>
            </a:r>
            <a:endParaRPr sz="1600" dirty="0">
              <a:latin typeface="Calibri"/>
              <a:cs typeface="Calibri"/>
            </a:endParaRPr>
          </a:p>
        </p:txBody>
      </p:sp>
      <p:grpSp>
        <p:nvGrpSpPr>
          <p:cNvPr id="44" name="object 36">
            <a:extLst>
              <a:ext uri="{FF2B5EF4-FFF2-40B4-BE49-F238E27FC236}">
                <a16:creationId xmlns:a16="http://schemas.microsoft.com/office/drawing/2014/main" id="{75E227C0-51A5-4C2D-A656-278CEB53DDDE}"/>
              </a:ext>
            </a:extLst>
          </p:cNvPr>
          <p:cNvGrpSpPr/>
          <p:nvPr/>
        </p:nvGrpSpPr>
        <p:grpSpPr>
          <a:xfrm>
            <a:off x="7680635" y="4312970"/>
            <a:ext cx="1639790" cy="1364754"/>
            <a:chOff x="7799993" y="4218432"/>
            <a:chExt cx="1639790" cy="1364754"/>
          </a:xfrm>
        </p:grpSpPr>
        <p:sp>
          <p:nvSpPr>
            <p:cNvPr id="46" name="object 38">
              <a:extLst>
                <a:ext uri="{FF2B5EF4-FFF2-40B4-BE49-F238E27FC236}">
                  <a16:creationId xmlns:a16="http://schemas.microsoft.com/office/drawing/2014/main" id="{39670C42-7817-49F5-B83B-BB51D487E8DE}"/>
                </a:ext>
              </a:extLst>
            </p:cNvPr>
            <p:cNvSpPr/>
            <p:nvPr/>
          </p:nvSpPr>
          <p:spPr>
            <a:xfrm>
              <a:off x="7799993" y="4252226"/>
              <a:ext cx="1337310" cy="1330960"/>
            </a:xfrm>
            <a:custGeom>
              <a:avLst/>
              <a:gdLst/>
              <a:ahLst/>
              <a:cxnLst/>
              <a:rect l="l" t="t" r="r" b="b"/>
              <a:pathLst>
                <a:path w="1337309" h="1330960">
                  <a:moveTo>
                    <a:pt x="1253998" y="0"/>
                  </a:moveTo>
                  <a:lnTo>
                    <a:pt x="166243" y="0"/>
                  </a:lnTo>
                  <a:lnTo>
                    <a:pt x="133903" y="6532"/>
                  </a:lnTo>
                  <a:lnTo>
                    <a:pt x="107457" y="24352"/>
                  </a:lnTo>
                  <a:lnTo>
                    <a:pt x="89608" y="50792"/>
                  </a:lnTo>
                  <a:lnTo>
                    <a:pt x="83057" y="83185"/>
                  </a:lnTo>
                  <a:lnTo>
                    <a:pt x="83057" y="1164082"/>
                  </a:lnTo>
                  <a:lnTo>
                    <a:pt x="0" y="1164082"/>
                  </a:lnTo>
                  <a:lnTo>
                    <a:pt x="16186" y="1167358"/>
                  </a:lnTo>
                  <a:lnTo>
                    <a:pt x="29384" y="1176289"/>
                  </a:lnTo>
                  <a:lnTo>
                    <a:pt x="38272" y="1189531"/>
                  </a:lnTo>
                  <a:lnTo>
                    <a:pt x="41528" y="1205738"/>
                  </a:lnTo>
                  <a:lnTo>
                    <a:pt x="38272" y="1221924"/>
                  </a:lnTo>
                  <a:lnTo>
                    <a:pt x="29384" y="1235122"/>
                  </a:lnTo>
                  <a:lnTo>
                    <a:pt x="16186" y="1244010"/>
                  </a:lnTo>
                  <a:lnTo>
                    <a:pt x="0" y="1247267"/>
                  </a:lnTo>
                  <a:lnTo>
                    <a:pt x="83057" y="1247267"/>
                  </a:lnTo>
                  <a:lnTo>
                    <a:pt x="76527" y="1279659"/>
                  </a:lnTo>
                  <a:lnTo>
                    <a:pt x="58721" y="1306099"/>
                  </a:lnTo>
                  <a:lnTo>
                    <a:pt x="32319" y="1323919"/>
                  </a:lnTo>
                  <a:lnTo>
                    <a:pt x="0" y="1330452"/>
                  </a:lnTo>
                  <a:lnTo>
                    <a:pt x="1087754" y="1330452"/>
                  </a:lnTo>
                  <a:lnTo>
                    <a:pt x="1120074" y="1323919"/>
                  </a:lnTo>
                  <a:lnTo>
                    <a:pt x="1146476" y="1306099"/>
                  </a:lnTo>
                  <a:lnTo>
                    <a:pt x="1164282" y="1279659"/>
                  </a:lnTo>
                  <a:lnTo>
                    <a:pt x="1170812" y="1247267"/>
                  </a:lnTo>
                  <a:lnTo>
                    <a:pt x="1170812" y="166243"/>
                  </a:lnTo>
                  <a:lnTo>
                    <a:pt x="166243" y="166243"/>
                  </a:lnTo>
                  <a:lnTo>
                    <a:pt x="150056" y="162986"/>
                  </a:lnTo>
                  <a:lnTo>
                    <a:pt x="136858" y="154098"/>
                  </a:lnTo>
                  <a:lnTo>
                    <a:pt x="127970" y="140900"/>
                  </a:lnTo>
                  <a:lnTo>
                    <a:pt x="124713" y="124714"/>
                  </a:lnTo>
                  <a:lnTo>
                    <a:pt x="127970" y="108527"/>
                  </a:lnTo>
                  <a:lnTo>
                    <a:pt x="136858" y="95329"/>
                  </a:lnTo>
                  <a:lnTo>
                    <a:pt x="150056" y="86441"/>
                  </a:lnTo>
                  <a:lnTo>
                    <a:pt x="166243" y="83185"/>
                  </a:lnTo>
                  <a:lnTo>
                    <a:pt x="1337182" y="83185"/>
                  </a:lnTo>
                  <a:lnTo>
                    <a:pt x="1330650" y="50792"/>
                  </a:lnTo>
                  <a:lnTo>
                    <a:pt x="1312830" y="24352"/>
                  </a:lnTo>
                  <a:lnTo>
                    <a:pt x="1286390" y="6532"/>
                  </a:lnTo>
                  <a:lnTo>
                    <a:pt x="1253998" y="0"/>
                  </a:lnTo>
                  <a:close/>
                </a:path>
                <a:path w="1337309" h="1330960">
                  <a:moveTo>
                    <a:pt x="1337182" y="83185"/>
                  </a:moveTo>
                  <a:lnTo>
                    <a:pt x="249427" y="83185"/>
                  </a:lnTo>
                  <a:lnTo>
                    <a:pt x="242895" y="115504"/>
                  </a:lnTo>
                  <a:lnTo>
                    <a:pt x="225075" y="141906"/>
                  </a:lnTo>
                  <a:lnTo>
                    <a:pt x="198635" y="159712"/>
                  </a:lnTo>
                  <a:lnTo>
                    <a:pt x="166243" y="166243"/>
                  </a:lnTo>
                  <a:lnTo>
                    <a:pt x="1253998" y="166243"/>
                  </a:lnTo>
                  <a:lnTo>
                    <a:pt x="1286390" y="159712"/>
                  </a:lnTo>
                  <a:lnTo>
                    <a:pt x="1312830" y="141906"/>
                  </a:lnTo>
                  <a:lnTo>
                    <a:pt x="1330650" y="115504"/>
                  </a:lnTo>
                  <a:lnTo>
                    <a:pt x="1337182" y="83185"/>
                  </a:lnTo>
                  <a:close/>
                </a:path>
              </a:pathLst>
            </a:custGeom>
            <a:solidFill>
              <a:srgbClr val="5B9BD4"/>
            </a:solidFill>
          </p:spPr>
          <p:txBody>
            <a:bodyPr wrap="square" lIns="0" tIns="0" rIns="0" bIns="0" rtlCol="0"/>
            <a:lstStyle/>
            <a:p>
              <a:endParaRPr/>
            </a:p>
          </p:txBody>
        </p:sp>
        <p:sp>
          <p:nvSpPr>
            <p:cNvPr id="47" name="object 39">
              <a:extLst>
                <a:ext uri="{FF2B5EF4-FFF2-40B4-BE49-F238E27FC236}">
                  <a16:creationId xmlns:a16="http://schemas.microsoft.com/office/drawing/2014/main" id="{31E3D423-FC1D-4695-9D4A-A76A63A91033}"/>
                </a:ext>
              </a:extLst>
            </p:cNvPr>
            <p:cNvSpPr/>
            <p:nvPr/>
          </p:nvSpPr>
          <p:spPr>
            <a:xfrm>
              <a:off x="8019288" y="4307713"/>
              <a:ext cx="332740" cy="1247775"/>
            </a:xfrm>
            <a:custGeom>
              <a:avLst/>
              <a:gdLst/>
              <a:ahLst/>
              <a:cxnLst/>
              <a:rect l="l" t="t" r="r" b="b"/>
              <a:pathLst>
                <a:path w="332740" h="1247775">
                  <a:moveTo>
                    <a:pt x="332612" y="0"/>
                  </a:moveTo>
                  <a:lnTo>
                    <a:pt x="249427" y="0"/>
                  </a:lnTo>
                  <a:lnTo>
                    <a:pt x="233241" y="3256"/>
                  </a:lnTo>
                  <a:lnTo>
                    <a:pt x="220043" y="12144"/>
                  </a:lnTo>
                  <a:lnTo>
                    <a:pt x="211155" y="25342"/>
                  </a:lnTo>
                  <a:lnTo>
                    <a:pt x="207898" y="41529"/>
                  </a:lnTo>
                  <a:lnTo>
                    <a:pt x="211155" y="57715"/>
                  </a:lnTo>
                  <a:lnTo>
                    <a:pt x="220043" y="70913"/>
                  </a:lnTo>
                  <a:lnTo>
                    <a:pt x="233241" y="79801"/>
                  </a:lnTo>
                  <a:lnTo>
                    <a:pt x="249427" y="83057"/>
                  </a:lnTo>
                  <a:lnTo>
                    <a:pt x="281820" y="76527"/>
                  </a:lnTo>
                  <a:lnTo>
                    <a:pt x="308260" y="58721"/>
                  </a:lnTo>
                  <a:lnTo>
                    <a:pt x="326080" y="32319"/>
                  </a:lnTo>
                  <a:lnTo>
                    <a:pt x="332612" y="0"/>
                  </a:lnTo>
                  <a:close/>
                </a:path>
                <a:path w="332740" h="1247775">
                  <a:moveTo>
                    <a:pt x="83184" y="1080897"/>
                  </a:moveTo>
                  <a:lnTo>
                    <a:pt x="50792" y="1087447"/>
                  </a:lnTo>
                  <a:lnTo>
                    <a:pt x="24352" y="1105296"/>
                  </a:lnTo>
                  <a:lnTo>
                    <a:pt x="6532" y="1131742"/>
                  </a:lnTo>
                  <a:lnTo>
                    <a:pt x="0" y="1164082"/>
                  </a:lnTo>
                  <a:lnTo>
                    <a:pt x="6532" y="1196474"/>
                  </a:lnTo>
                  <a:lnTo>
                    <a:pt x="24352" y="1222914"/>
                  </a:lnTo>
                  <a:lnTo>
                    <a:pt x="50792" y="1240734"/>
                  </a:lnTo>
                  <a:lnTo>
                    <a:pt x="83184" y="1247267"/>
                  </a:lnTo>
                  <a:lnTo>
                    <a:pt x="115504" y="1240734"/>
                  </a:lnTo>
                  <a:lnTo>
                    <a:pt x="141906" y="1222914"/>
                  </a:lnTo>
                  <a:lnTo>
                    <a:pt x="159712" y="1196474"/>
                  </a:lnTo>
                  <a:lnTo>
                    <a:pt x="166242" y="1164082"/>
                  </a:lnTo>
                  <a:lnTo>
                    <a:pt x="83184" y="1164082"/>
                  </a:lnTo>
                  <a:lnTo>
                    <a:pt x="99371" y="1160825"/>
                  </a:lnTo>
                  <a:lnTo>
                    <a:pt x="112569" y="1151937"/>
                  </a:lnTo>
                  <a:lnTo>
                    <a:pt x="121457" y="1138739"/>
                  </a:lnTo>
                  <a:lnTo>
                    <a:pt x="124713" y="1122553"/>
                  </a:lnTo>
                  <a:lnTo>
                    <a:pt x="121457" y="1106346"/>
                  </a:lnTo>
                  <a:lnTo>
                    <a:pt x="112569" y="1093104"/>
                  </a:lnTo>
                  <a:lnTo>
                    <a:pt x="99371" y="1084173"/>
                  </a:lnTo>
                  <a:lnTo>
                    <a:pt x="83184" y="1080897"/>
                  </a:lnTo>
                  <a:close/>
                </a:path>
              </a:pathLst>
            </a:custGeom>
            <a:solidFill>
              <a:srgbClr val="487CAB"/>
            </a:solidFill>
          </p:spPr>
          <p:txBody>
            <a:bodyPr wrap="square" lIns="0" tIns="0" rIns="0" bIns="0" rtlCol="0"/>
            <a:lstStyle/>
            <a:p>
              <a:endParaRPr/>
            </a:p>
          </p:txBody>
        </p:sp>
        <p:sp>
          <p:nvSpPr>
            <p:cNvPr id="48" name="object 40">
              <a:extLst>
                <a:ext uri="{FF2B5EF4-FFF2-40B4-BE49-F238E27FC236}">
                  <a16:creationId xmlns:a16="http://schemas.microsoft.com/office/drawing/2014/main" id="{72792A7E-33D3-42E3-9AAC-1AC49B2136EE}"/>
                </a:ext>
              </a:extLst>
            </p:cNvPr>
            <p:cNvSpPr/>
            <p:nvPr/>
          </p:nvSpPr>
          <p:spPr>
            <a:xfrm>
              <a:off x="8019288" y="4224527"/>
              <a:ext cx="1420495" cy="1330960"/>
            </a:xfrm>
            <a:custGeom>
              <a:avLst/>
              <a:gdLst/>
              <a:ahLst/>
              <a:cxnLst/>
              <a:rect l="l" t="t" r="r" b="b"/>
              <a:pathLst>
                <a:path w="1420495" h="1330960">
                  <a:moveTo>
                    <a:pt x="166242" y="1164082"/>
                  </a:moveTo>
                  <a:lnTo>
                    <a:pt x="166242" y="83185"/>
                  </a:lnTo>
                  <a:lnTo>
                    <a:pt x="172793" y="50792"/>
                  </a:lnTo>
                  <a:lnTo>
                    <a:pt x="190642" y="24352"/>
                  </a:lnTo>
                  <a:lnTo>
                    <a:pt x="217088" y="6532"/>
                  </a:lnTo>
                  <a:lnTo>
                    <a:pt x="249427" y="0"/>
                  </a:lnTo>
                  <a:lnTo>
                    <a:pt x="1337182" y="0"/>
                  </a:lnTo>
                  <a:lnTo>
                    <a:pt x="1369575" y="6532"/>
                  </a:lnTo>
                  <a:lnTo>
                    <a:pt x="1396015" y="24352"/>
                  </a:lnTo>
                  <a:lnTo>
                    <a:pt x="1413835" y="50792"/>
                  </a:lnTo>
                  <a:lnTo>
                    <a:pt x="1420367" y="83185"/>
                  </a:lnTo>
                  <a:lnTo>
                    <a:pt x="1413835" y="115504"/>
                  </a:lnTo>
                  <a:lnTo>
                    <a:pt x="1396015" y="141906"/>
                  </a:lnTo>
                  <a:lnTo>
                    <a:pt x="1369575" y="159712"/>
                  </a:lnTo>
                  <a:lnTo>
                    <a:pt x="1337182" y="166243"/>
                  </a:lnTo>
                  <a:lnTo>
                    <a:pt x="1253997" y="166243"/>
                  </a:lnTo>
                  <a:lnTo>
                    <a:pt x="1253997" y="1247267"/>
                  </a:lnTo>
                  <a:lnTo>
                    <a:pt x="1247467" y="1279659"/>
                  </a:lnTo>
                  <a:lnTo>
                    <a:pt x="1229661" y="1306099"/>
                  </a:lnTo>
                  <a:lnTo>
                    <a:pt x="1203259" y="1323919"/>
                  </a:lnTo>
                  <a:lnTo>
                    <a:pt x="1170939" y="1330452"/>
                  </a:lnTo>
                  <a:lnTo>
                    <a:pt x="83184" y="1330452"/>
                  </a:lnTo>
                  <a:lnTo>
                    <a:pt x="50792" y="1323919"/>
                  </a:lnTo>
                  <a:lnTo>
                    <a:pt x="24352" y="1306099"/>
                  </a:lnTo>
                  <a:lnTo>
                    <a:pt x="6532" y="1279659"/>
                  </a:lnTo>
                  <a:lnTo>
                    <a:pt x="0" y="1247267"/>
                  </a:lnTo>
                  <a:lnTo>
                    <a:pt x="6532" y="1214927"/>
                  </a:lnTo>
                  <a:lnTo>
                    <a:pt x="24352" y="1188481"/>
                  </a:lnTo>
                  <a:lnTo>
                    <a:pt x="50792" y="1170632"/>
                  </a:lnTo>
                  <a:lnTo>
                    <a:pt x="83184" y="1164082"/>
                  </a:lnTo>
                  <a:lnTo>
                    <a:pt x="166242" y="1164082"/>
                  </a:lnTo>
                  <a:close/>
                </a:path>
              </a:pathLst>
            </a:custGeom>
            <a:ln w="12191">
              <a:solidFill>
                <a:srgbClr val="41709C"/>
              </a:solidFill>
            </a:ln>
          </p:spPr>
          <p:txBody>
            <a:bodyPr wrap="square" lIns="0" tIns="0" rIns="0" bIns="0" rtlCol="0"/>
            <a:lstStyle/>
            <a:p>
              <a:endParaRPr/>
            </a:p>
          </p:txBody>
        </p:sp>
        <p:pic>
          <p:nvPicPr>
            <p:cNvPr id="49" name="object 41">
              <a:extLst>
                <a:ext uri="{FF2B5EF4-FFF2-40B4-BE49-F238E27FC236}">
                  <a16:creationId xmlns:a16="http://schemas.microsoft.com/office/drawing/2014/main" id="{0FA4EB69-5021-4111-9860-221FF29D6B1A}"/>
                </a:ext>
              </a:extLst>
            </p:cNvPr>
            <p:cNvPicPr/>
            <p:nvPr/>
          </p:nvPicPr>
          <p:blipFill>
            <a:blip r:embed="rId2" cstate="print"/>
            <a:stretch>
              <a:fillRect/>
            </a:stretch>
          </p:blipFill>
          <p:spPr>
            <a:xfrm>
              <a:off x="8221091" y="4218432"/>
              <a:ext cx="136906" cy="178434"/>
            </a:xfrm>
            <a:prstGeom prst="rect">
              <a:avLst/>
            </a:prstGeom>
          </p:spPr>
        </p:pic>
        <p:sp>
          <p:nvSpPr>
            <p:cNvPr id="50" name="object 42">
              <a:extLst>
                <a:ext uri="{FF2B5EF4-FFF2-40B4-BE49-F238E27FC236}">
                  <a16:creationId xmlns:a16="http://schemas.microsoft.com/office/drawing/2014/main" id="{16D6BC08-0E13-4EB7-965C-3EE2E09968BD}"/>
                </a:ext>
              </a:extLst>
            </p:cNvPr>
            <p:cNvSpPr/>
            <p:nvPr/>
          </p:nvSpPr>
          <p:spPr>
            <a:xfrm>
              <a:off x="8268716" y="4390771"/>
              <a:ext cx="1004569" cy="0"/>
            </a:xfrm>
            <a:custGeom>
              <a:avLst/>
              <a:gdLst/>
              <a:ahLst/>
              <a:cxnLst/>
              <a:rect l="l" t="t" r="r" b="b"/>
              <a:pathLst>
                <a:path w="1004570">
                  <a:moveTo>
                    <a:pt x="1004569" y="0"/>
                  </a:moveTo>
                  <a:lnTo>
                    <a:pt x="0" y="0"/>
                  </a:lnTo>
                </a:path>
              </a:pathLst>
            </a:custGeom>
            <a:ln w="12192">
              <a:solidFill>
                <a:srgbClr val="41709C"/>
              </a:solidFill>
            </a:ln>
          </p:spPr>
          <p:txBody>
            <a:bodyPr wrap="square" lIns="0" tIns="0" rIns="0" bIns="0" rtlCol="0"/>
            <a:lstStyle/>
            <a:p>
              <a:endParaRPr/>
            </a:p>
          </p:txBody>
        </p:sp>
        <p:pic>
          <p:nvPicPr>
            <p:cNvPr id="51" name="object 43">
              <a:extLst>
                <a:ext uri="{FF2B5EF4-FFF2-40B4-BE49-F238E27FC236}">
                  <a16:creationId xmlns:a16="http://schemas.microsoft.com/office/drawing/2014/main" id="{22D07DCE-3737-43E5-8EF4-0A46128C5AFB}"/>
                </a:ext>
              </a:extLst>
            </p:cNvPr>
            <p:cNvPicPr/>
            <p:nvPr/>
          </p:nvPicPr>
          <p:blipFill>
            <a:blip r:embed="rId3" cstate="print"/>
            <a:stretch>
              <a:fillRect/>
            </a:stretch>
          </p:blipFill>
          <p:spPr>
            <a:xfrm>
              <a:off x="8096377" y="5382514"/>
              <a:ext cx="95250" cy="178562"/>
            </a:xfrm>
            <a:prstGeom prst="rect">
              <a:avLst/>
            </a:prstGeom>
          </p:spPr>
        </p:pic>
      </p:grpSp>
      <p:sp>
        <p:nvSpPr>
          <p:cNvPr id="53" name="object 45">
            <a:extLst>
              <a:ext uri="{FF2B5EF4-FFF2-40B4-BE49-F238E27FC236}">
                <a16:creationId xmlns:a16="http://schemas.microsoft.com/office/drawing/2014/main" id="{38C6C90B-5B69-47A1-83AF-07AC98FD1673}"/>
              </a:ext>
            </a:extLst>
          </p:cNvPr>
          <p:cNvSpPr txBox="1"/>
          <p:nvPr/>
        </p:nvSpPr>
        <p:spPr>
          <a:xfrm>
            <a:off x="8326373" y="4767529"/>
            <a:ext cx="808990" cy="566822"/>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FFFFFF"/>
                </a:solidFill>
                <a:highlight>
                  <a:srgbClr val="000000"/>
                </a:highlight>
                <a:latin typeface="Calibri"/>
                <a:cs typeface="Calibri"/>
              </a:rPr>
              <a:t>Phase</a:t>
            </a:r>
            <a:r>
              <a:rPr sz="1800" spc="-35" dirty="0">
                <a:solidFill>
                  <a:srgbClr val="FFFFFF"/>
                </a:solidFill>
                <a:highlight>
                  <a:srgbClr val="000000"/>
                </a:highlight>
                <a:latin typeface="Calibri"/>
                <a:cs typeface="Calibri"/>
              </a:rPr>
              <a:t> </a:t>
            </a:r>
            <a:r>
              <a:rPr sz="1800" dirty="0">
                <a:solidFill>
                  <a:srgbClr val="FFFFFF"/>
                </a:solidFill>
                <a:highlight>
                  <a:srgbClr val="000000"/>
                </a:highlight>
                <a:latin typeface="Calibri"/>
                <a:cs typeface="Calibri"/>
              </a:rPr>
              <a:t>-</a:t>
            </a:r>
            <a:r>
              <a:rPr lang="en-US" sz="1800" dirty="0">
                <a:solidFill>
                  <a:srgbClr val="FFFFFF"/>
                </a:solidFill>
                <a:highlight>
                  <a:srgbClr val="000000"/>
                </a:highlight>
                <a:latin typeface="Calibri"/>
                <a:cs typeface="Calibri"/>
              </a:rPr>
              <a:t>1</a:t>
            </a:r>
            <a:r>
              <a:rPr sz="1800" spc="-40" dirty="0">
                <a:solidFill>
                  <a:srgbClr val="FFFFFF"/>
                </a:solidFill>
                <a:highlight>
                  <a:srgbClr val="000000"/>
                </a:highlight>
                <a:latin typeface="Calibri"/>
                <a:cs typeface="Calibri"/>
              </a:rPr>
              <a:t> </a:t>
            </a:r>
            <a:r>
              <a:rPr sz="1800" dirty="0">
                <a:solidFill>
                  <a:srgbClr val="FFFFFF"/>
                </a:solidFill>
                <a:latin typeface="Calibri"/>
                <a:cs typeface="Calibri"/>
              </a:rPr>
              <a:t>I</a:t>
            </a:r>
            <a:endParaRPr sz="1800" dirty="0">
              <a:latin typeface="Calibri"/>
              <a:cs typeface="Calibri"/>
            </a:endParaRPr>
          </a:p>
        </p:txBody>
      </p:sp>
      <p:grpSp>
        <p:nvGrpSpPr>
          <p:cNvPr id="54" name="object 46">
            <a:extLst>
              <a:ext uri="{FF2B5EF4-FFF2-40B4-BE49-F238E27FC236}">
                <a16:creationId xmlns:a16="http://schemas.microsoft.com/office/drawing/2014/main" id="{D2C58E39-CF7B-4AB8-860A-009F9379DA20}"/>
              </a:ext>
            </a:extLst>
          </p:cNvPr>
          <p:cNvGrpSpPr/>
          <p:nvPr/>
        </p:nvGrpSpPr>
        <p:grpSpPr>
          <a:xfrm>
            <a:off x="9850378" y="4333302"/>
            <a:ext cx="1452880" cy="1343025"/>
            <a:chOff x="10251947" y="4218432"/>
            <a:chExt cx="1452880" cy="1343025"/>
          </a:xfrm>
        </p:grpSpPr>
        <p:sp>
          <p:nvSpPr>
            <p:cNvPr id="55" name="object 47">
              <a:extLst>
                <a:ext uri="{FF2B5EF4-FFF2-40B4-BE49-F238E27FC236}">
                  <a16:creationId xmlns:a16="http://schemas.microsoft.com/office/drawing/2014/main" id="{09AF63A7-EC07-4E36-B3F8-4EBF441D47E8}"/>
                </a:ext>
              </a:extLst>
            </p:cNvPr>
            <p:cNvSpPr/>
            <p:nvPr/>
          </p:nvSpPr>
          <p:spPr>
            <a:xfrm>
              <a:off x="10341228" y="4224528"/>
              <a:ext cx="1356995" cy="1330960"/>
            </a:xfrm>
            <a:custGeom>
              <a:avLst/>
              <a:gdLst/>
              <a:ahLst/>
              <a:cxnLst/>
              <a:rect l="l" t="t" r="r" b="b"/>
              <a:pathLst>
                <a:path w="1356995" h="1330960">
                  <a:moveTo>
                    <a:pt x="0" y="1164082"/>
                  </a:moveTo>
                  <a:lnTo>
                    <a:pt x="16186" y="1167358"/>
                  </a:lnTo>
                  <a:lnTo>
                    <a:pt x="29384" y="1176289"/>
                  </a:lnTo>
                  <a:lnTo>
                    <a:pt x="38272" y="1189531"/>
                  </a:lnTo>
                  <a:lnTo>
                    <a:pt x="41528" y="1205738"/>
                  </a:lnTo>
                  <a:lnTo>
                    <a:pt x="38272" y="1221924"/>
                  </a:lnTo>
                  <a:lnTo>
                    <a:pt x="29384" y="1235122"/>
                  </a:lnTo>
                  <a:lnTo>
                    <a:pt x="16186" y="1244010"/>
                  </a:lnTo>
                  <a:lnTo>
                    <a:pt x="0" y="1247267"/>
                  </a:lnTo>
                  <a:lnTo>
                    <a:pt x="83185" y="1247267"/>
                  </a:lnTo>
                  <a:lnTo>
                    <a:pt x="76634" y="1279659"/>
                  </a:lnTo>
                  <a:lnTo>
                    <a:pt x="58785" y="1306099"/>
                  </a:lnTo>
                  <a:lnTo>
                    <a:pt x="32339" y="1323919"/>
                  </a:lnTo>
                  <a:lnTo>
                    <a:pt x="0" y="1330452"/>
                  </a:lnTo>
                  <a:lnTo>
                    <a:pt x="1107567" y="1330452"/>
                  </a:lnTo>
                  <a:lnTo>
                    <a:pt x="1139906" y="1323919"/>
                  </a:lnTo>
                  <a:lnTo>
                    <a:pt x="1166352" y="1306099"/>
                  </a:lnTo>
                  <a:lnTo>
                    <a:pt x="1184201" y="1279659"/>
                  </a:lnTo>
                  <a:lnTo>
                    <a:pt x="1190752" y="1247267"/>
                  </a:lnTo>
                  <a:lnTo>
                    <a:pt x="1190752" y="1164209"/>
                  </a:lnTo>
                  <a:lnTo>
                    <a:pt x="83057" y="1164209"/>
                  </a:lnTo>
                  <a:lnTo>
                    <a:pt x="0" y="1164082"/>
                  </a:lnTo>
                  <a:close/>
                </a:path>
                <a:path w="1356995" h="1330960">
                  <a:moveTo>
                    <a:pt x="1273810" y="0"/>
                  </a:moveTo>
                  <a:lnTo>
                    <a:pt x="166243" y="0"/>
                  </a:lnTo>
                  <a:lnTo>
                    <a:pt x="133903" y="6532"/>
                  </a:lnTo>
                  <a:lnTo>
                    <a:pt x="107457" y="24352"/>
                  </a:lnTo>
                  <a:lnTo>
                    <a:pt x="89608" y="50792"/>
                  </a:lnTo>
                  <a:lnTo>
                    <a:pt x="83057" y="83185"/>
                  </a:lnTo>
                  <a:lnTo>
                    <a:pt x="83057" y="1164209"/>
                  </a:lnTo>
                  <a:lnTo>
                    <a:pt x="1190752" y="1164209"/>
                  </a:lnTo>
                  <a:lnTo>
                    <a:pt x="1190752" y="166370"/>
                  </a:lnTo>
                  <a:lnTo>
                    <a:pt x="166243" y="166370"/>
                  </a:lnTo>
                  <a:lnTo>
                    <a:pt x="150056" y="163093"/>
                  </a:lnTo>
                  <a:lnTo>
                    <a:pt x="136858" y="154162"/>
                  </a:lnTo>
                  <a:lnTo>
                    <a:pt x="127970" y="140920"/>
                  </a:lnTo>
                  <a:lnTo>
                    <a:pt x="124714" y="124714"/>
                  </a:lnTo>
                  <a:lnTo>
                    <a:pt x="127970" y="108527"/>
                  </a:lnTo>
                  <a:lnTo>
                    <a:pt x="136858" y="95329"/>
                  </a:lnTo>
                  <a:lnTo>
                    <a:pt x="150056" y="86441"/>
                  </a:lnTo>
                  <a:lnTo>
                    <a:pt x="166243" y="83185"/>
                  </a:lnTo>
                  <a:lnTo>
                    <a:pt x="1356995" y="83185"/>
                  </a:lnTo>
                  <a:lnTo>
                    <a:pt x="1350462" y="50792"/>
                  </a:lnTo>
                  <a:lnTo>
                    <a:pt x="1332642" y="24352"/>
                  </a:lnTo>
                  <a:lnTo>
                    <a:pt x="1306202" y="6532"/>
                  </a:lnTo>
                  <a:lnTo>
                    <a:pt x="1273810" y="0"/>
                  </a:lnTo>
                  <a:close/>
                </a:path>
                <a:path w="1356995" h="1330960">
                  <a:moveTo>
                    <a:pt x="1356995" y="83185"/>
                  </a:moveTo>
                  <a:lnTo>
                    <a:pt x="249427" y="83185"/>
                  </a:lnTo>
                  <a:lnTo>
                    <a:pt x="242895" y="115524"/>
                  </a:lnTo>
                  <a:lnTo>
                    <a:pt x="225075" y="141970"/>
                  </a:lnTo>
                  <a:lnTo>
                    <a:pt x="198635" y="159819"/>
                  </a:lnTo>
                  <a:lnTo>
                    <a:pt x="166243" y="166370"/>
                  </a:lnTo>
                  <a:lnTo>
                    <a:pt x="1190752" y="166370"/>
                  </a:lnTo>
                  <a:lnTo>
                    <a:pt x="1190752" y="166243"/>
                  </a:lnTo>
                  <a:lnTo>
                    <a:pt x="1274438" y="166243"/>
                  </a:lnTo>
                  <a:lnTo>
                    <a:pt x="1306202" y="159819"/>
                  </a:lnTo>
                  <a:lnTo>
                    <a:pt x="1332642" y="141970"/>
                  </a:lnTo>
                  <a:lnTo>
                    <a:pt x="1350462" y="115524"/>
                  </a:lnTo>
                  <a:lnTo>
                    <a:pt x="1356995" y="83185"/>
                  </a:lnTo>
                  <a:close/>
                </a:path>
                <a:path w="1356995" h="1330960">
                  <a:moveTo>
                    <a:pt x="1274438" y="166243"/>
                  </a:moveTo>
                  <a:lnTo>
                    <a:pt x="1190752" y="166243"/>
                  </a:lnTo>
                  <a:lnTo>
                    <a:pt x="1273810" y="166370"/>
                  </a:lnTo>
                  <a:lnTo>
                    <a:pt x="1274438" y="166243"/>
                  </a:lnTo>
                  <a:close/>
                </a:path>
              </a:pathLst>
            </a:custGeom>
            <a:solidFill>
              <a:srgbClr val="5B9BD4">
                <a:alpha val="50195"/>
              </a:srgbClr>
            </a:solidFill>
          </p:spPr>
          <p:txBody>
            <a:bodyPr wrap="square" lIns="0" tIns="0" rIns="0" bIns="0" rtlCol="0"/>
            <a:lstStyle/>
            <a:p>
              <a:endParaRPr/>
            </a:p>
          </p:txBody>
        </p:sp>
        <p:sp>
          <p:nvSpPr>
            <p:cNvPr id="56" name="object 48">
              <a:extLst>
                <a:ext uri="{FF2B5EF4-FFF2-40B4-BE49-F238E27FC236}">
                  <a16:creationId xmlns:a16="http://schemas.microsoft.com/office/drawing/2014/main" id="{58FE4447-9D6C-47DE-8838-AE78BAE5C3D8}"/>
                </a:ext>
              </a:extLst>
            </p:cNvPr>
            <p:cNvSpPr/>
            <p:nvPr/>
          </p:nvSpPr>
          <p:spPr>
            <a:xfrm>
              <a:off x="10258043" y="4307713"/>
              <a:ext cx="332740" cy="1247775"/>
            </a:xfrm>
            <a:custGeom>
              <a:avLst/>
              <a:gdLst/>
              <a:ahLst/>
              <a:cxnLst/>
              <a:rect l="l" t="t" r="r" b="b"/>
              <a:pathLst>
                <a:path w="332740" h="1247775">
                  <a:moveTo>
                    <a:pt x="332612" y="0"/>
                  </a:moveTo>
                  <a:lnTo>
                    <a:pt x="249427" y="0"/>
                  </a:lnTo>
                  <a:lnTo>
                    <a:pt x="233241" y="3256"/>
                  </a:lnTo>
                  <a:lnTo>
                    <a:pt x="220043" y="12144"/>
                  </a:lnTo>
                  <a:lnTo>
                    <a:pt x="211155" y="25342"/>
                  </a:lnTo>
                  <a:lnTo>
                    <a:pt x="207899" y="41529"/>
                  </a:lnTo>
                  <a:lnTo>
                    <a:pt x="211155" y="57735"/>
                  </a:lnTo>
                  <a:lnTo>
                    <a:pt x="220043" y="70977"/>
                  </a:lnTo>
                  <a:lnTo>
                    <a:pt x="233241" y="79908"/>
                  </a:lnTo>
                  <a:lnTo>
                    <a:pt x="249427" y="83185"/>
                  </a:lnTo>
                  <a:lnTo>
                    <a:pt x="281820" y="76634"/>
                  </a:lnTo>
                  <a:lnTo>
                    <a:pt x="308260" y="58785"/>
                  </a:lnTo>
                  <a:lnTo>
                    <a:pt x="326080" y="32339"/>
                  </a:lnTo>
                  <a:lnTo>
                    <a:pt x="332612" y="0"/>
                  </a:lnTo>
                  <a:close/>
                </a:path>
                <a:path w="332740" h="1247775">
                  <a:moveTo>
                    <a:pt x="83184" y="1080897"/>
                  </a:moveTo>
                  <a:lnTo>
                    <a:pt x="50792" y="1087447"/>
                  </a:lnTo>
                  <a:lnTo>
                    <a:pt x="24352" y="1105296"/>
                  </a:lnTo>
                  <a:lnTo>
                    <a:pt x="6532" y="1131742"/>
                  </a:lnTo>
                  <a:lnTo>
                    <a:pt x="0" y="1164082"/>
                  </a:lnTo>
                  <a:lnTo>
                    <a:pt x="6532" y="1196474"/>
                  </a:lnTo>
                  <a:lnTo>
                    <a:pt x="24352" y="1222914"/>
                  </a:lnTo>
                  <a:lnTo>
                    <a:pt x="50792" y="1240734"/>
                  </a:lnTo>
                  <a:lnTo>
                    <a:pt x="83184" y="1247267"/>
                  </a:lnTo>
                  <a:lnTo>
                    <a:pt x="115504" y="1240734"/>
                  </a:lnTo>
                  <a:lnTo>
                    <a:pt x="141906" y="1222914"/>
                  </a:lnTo>
                  <a:lnTo>
                    <a:pt x="159712" y="1196474"/>
                  </a:lnTo>
                  <a:lnTo>
                    <a:pt x="166242" y="1164082"/>
                  </a:lnTo>
                  <a:lnTo>
                    <a:pt x="83184" y="1164082"/>
                  </a:lnTo>
                  <a:lnTo>
                    <a:pt x="99371" y="1160825"/>
                  </a:lnTo>
                  <a:lnTo>
                    <a:pt x="112569" y="1151937"/>
                  </a:lnTo>
                  <a:lnTo>
                    <a:pt x="121457" y="1138739"/>
                  </a:lnTo>
                  <a:lnTo>
                    <a:pt x="124713" y="1122553"/>
                  </a:lnTo>
                  <a:lnTo>
                    <a:pt x="121457" y="1106346"/>
                  </a:lnTo>
                  <a:lnTo>
                    <a:pt x="112569" y="1093104"/>
                  </a:lnTo>
                  <a:lnTo>
                    <a:pt x="99371" y="1084173"/>
                  </a:lnTo>
                  <a:lnTo>
                    <a:pt x="83184" y="1080897"/>
                  </a:lnTo>
                  <a:close/>
                </a:path>
              </a:pathLst>
            </a:custGeom>
            <a:solidFill>
              <a:srgbClr val="487CAB">
                <a:alpha val="50195"/>
              </a:srgbClr>
            </a:solidFill>
          </p:spPr>
          <p:txBody>
            <a:bodyPr wrap="square" lIns="0" tIns="0" rIns="0" bIns="0" rtlCol="0"/>
            <a:lstStyle/>
            <a:p>
              <a:endParaRPr/>
            </a:p>
          </p:txBody>
        </p:sp>
        <p:sp>
          <p:nvSpPr>
            <p:cNvPr id="57" name="object 49">
              <a:extLst>
                <a:ext uri="{FF2B5EF4-FFF2-40B4-BE49-F238E27FC236}">
                  <a16:creationId xmlns:a16="http://schemas.microsoft.com/office/drawing/2014/main" id="{4D17BC17-756D-4A40-ACDF-411E050C199A}"/>
                </a:ext>
              </a:extLst>
            </p:cNvPr>
            <p:cNvSpPr/>
            <p:nvPr/>
          </p:nvSpPr>
          <p:spPr>
            <a:xfrm>
              <a:off x="10258043" y="4224528"/>
              <a:ext cx="1440180" cy="1330960"/>
            </a:xfrm>
            <a:custGeom>
              <a:avLst/>
              <a:gdLst/>
              <a:ahLst/>
              <a:cxnLst/>
              <a:rect l="l" t="t" r="r" b="b"/>
              <a:pathLst>
                <a:path w="1440179" h="1330960">
                  <a:moveTo>
                    <a:pt x="166242" y="1164209"/>
                  </a:moveTo>
                  <a:lnTo>
                    <a:pt x="166242" y="83185"/>
                  </a:lnTo>
                  <a:lnTo>
                    <a:pt x="172793" y="50792"/>
                  </a:lnTo>
                  <a:lnTo>
                    <a:pt x="190642" y="24352"/>
                  </a:lnTo>
                  <a:lnTo>
                    <a:pt x="217088" y="6532"/>
                  </a:lnTo>
                  <a:lnTo>
                    <a:pt x="249427" y="0"/>
                  </a:lnTo>
                  <a:lnTo>
                    <a:pt x="1356995" y="0"/>
                  </a:lnTo>
                  <a:lnTo>
                    <a:pt x="1389387" y="6532"/>
                  </a:lnTo>
                  <a:lnTo>
                    <a:pt x="1415827" y="24352"/>
                  </a:lnTo>
                  <a:lnTo>
                    <a:pt x="1433647" y="50792"/>
                  </a:lnTo>
                  <a:lnTo>
                    <a:pt x="1440179" y="83185"/>
                  </a:lnTo>
                  <a:lnTo>
                    <a:pt x="1433647" y="115524"/>
                  </a:lnTo>
                  <a:lnTo>
                    <a:pt x="1415827" y="141970"/>
                  </a:lnTo>
                  <a:lnTo>
                    <a:pt x="1389387" y="159819"/>
                  </a:lnTo>
                  <a:lnTo>
                    <a:pt x="1356995" y="166370"/>
                  </a:lnTo>
                  <a:lnTo>
                    <a:pt x="1273936" y="166243"/>
                  </a:lnTo>
                  <a:lnTo>
                    <a:pt x="1273936" y="1247267"/>
                  </a:lnTo>
                  <a:lnTo>
                    <a:pt x="1267386" y="1279659"/>
                  </a:lnTo>
                  <a:lnTo>
                    <a:pt x="1249537" y="1306099"/>
                  </a:lnTo>
                  <a:lnTo>
                    <a:pt x="1223091" y="1323919"/>
                  </a:lnTo>
                  <a:lnTo>
                    <a:pt x="1190752" y="1330452"/>
                  </a:lnTo>
                  <a:lnTo>
                    <a:pt x="83184" y="1330452"/>
                  </a:lnTo>
                  <a:lnTo>
                    <a:pt x="50792" y="1323919"/>
                  </a:lnTo>
                  <a:lnTo>
                    <a:pt x="24352" y="1306099"/>
                  </a:lnTo>
                  <a:lnTo>
                    <a:pt x="6532" y="1279659"/>
                  </a:lnTo>
                  <a:lnTo>
                    <a:pt x="0" y="1247267"/>
                  </a:lnTo>
                  <a:lnTo>
                    <a:pt x="6532" y="1214927"/>
                  </a:lnTo>
                  <a:lnTo>
                    <a:pt x="24352" y="1188481"/>
                  </a:lnTo>
                  <a:lnTo>
                    <a:pt x="50792" y="1170632"/>
                  </a:lnTo>
                  <a:lnTo>
                    <a:pt x="83184" y="1164082"/>
                  </a:lnTo>
                  <a:lnTo>
                    <a:pt x="166242" y="1164209"/>
                  </a:lnTo>
                  <a:close/>
                </a:path>
              </a:pathLst>
            </a:custGeom>
            <a:ln w="12192">
              <a:solidFill>
                <a:srgbClr val="41709C"/>
              </a:solidFill>
            </a:ln>
          </p:spPr>
          <p:txBody>
            <a:bodyPr wrap="square" lIns="0" tIns="0" rIns="0" bIns="0" rtlCol="0"/>
            <a:lstStyle/>
            <a:p>
              <a:endParaRPr/>
            </a:p>
          </p:txBody>
        </p:sp>
        <p:pic>
          <p:nvPicPr>
            <p:cNvPr id="58" name="object 50">
              <a:extLst>
                <a:ext uri="{FF2B5EF4-FFF2-40B4-BE49-F238E27FC236}">
                  <a16:creationId xmlns:a16="http://schemas.microsoft.com/office/drawing/2014/main" id="{12B79D2B-EF63-42B7-BD41-84380ED8CF6F}"/>
                </a:ext>
              </a:extLst>
            </p:cNvPr>
            <p:cNvPicPr/>
            <p:nvPr/>
          </p:nvPicPr>
          <p:blipFill>
            <a:blip r:embed="rId4" cstate="print"/>
            <a:stretch>
              <a:fillRect/>
            </a:stretch>
          </p:blipFill>
          <p:spPr>
            <a:xfrm>
              <a:off x="10459846" y="4218432"/>
              <a:ext cx="136905" cy="178562"/>
            </a:xfrm>
            <a:prstGeom prst="rect">
              <a:avLst/>
            </a:prstGeom>
          </p:spPr>
        </p:pic>
        <p:sp>
          <p:nvSpPr>
            <p:cNvPr id="59" name="object 51">
              <a:extLst>
                <a:ext uri="{FF2B5EF4-FFF2-40B4-BE49-F238E27FC236}">
                  <a16:creationId xmlns:a16="http://schemas.microsoft.com/office/drawing/2014/main" id="{24310F85-7BAF-46C0-BE80-FED8C6D04EB5}"/>
                </a:ext>
              </a:extLst>
            </p:cNvPr>
            <p:cNvSpPr/>
            <p:nvPr/>
          </p:nvSpPr>
          <p:spPr>
            <a:xfrm>
              <a:off x="10507471" y="4390771"/>
              <a:ext cx="1024890" cy="0"/>
            </a:xfrm>
            <a:custGeom>
              <a:avLst/>
              <a:gdLst/>
              <a:ahLst/>
              <a:cxnLst/>
              <a:rect l="l" t="t" r="r" b="b"/>
              <a:pathLst>
                <a:path w="1024890">
                  <a:moveTo>
                    <a:pt x="1024508" y="0"/>
                  </a:moveTo>
                  <a:lnTo>
                    <a:pt x="0" y="0"/>
                  </a:lnTo>
                </a:path>
              </a:pathLst>
            </a:custGeom>
            <a:ln w="12192">
              <a:solidFill>
                <a:srgbClr val="41709C"/>
              </a:solidFill>
            </a:ln>
          </p:spPr>
          <p:txBody>
            <a:bodyPr wrap="square" lIns="0" tIns="0" rIns="0" bIns="0" rtlCol="0"/>
            <a:lstStyle/>
            <a:p>
              <a:endParaRPr/>
            </a:p>
          </p:txBody>
        </p:sp>
        <p:pic>
          <p:nvPicPr>
            <p:cNvPr id="60" name="object 52">
              <a:extLst>
                <a:ext uri="{FF2B5EF4-FFF2-40B4-BE49-F238E27FC236}">
                  <a16:creationId xmlns:a16="http://schemas.microsoft.com/office/drawing/2014/main" id="{A7DD9003-AD43-42C3-B5C4-592BA757404B}"/>
                </a:ext>
              </a:extLst>
            </p:cNvPr>
            <p:cNvPicPr/>
            <p:nvPr/>
          </p:nvPicPr>
          <p:blipFill>
            <a:blip r:embed="rId5" cstate="print"/>
            <a:stretch>
              <a:fillRect/>
            </a:stretch>
          </p:blipFill>
          <p:spPr>
            <a:xfrm>
              <a:off x="10335132" y="5382641"/>
              <a:ext cx="95377" cy="178435"/>
            </a:xfrm>
            <a:prstGeom prst="rect">
              <a:avLst/>
            </a:prstGeom>
          </p:spPr>
        </p:pic>
      </p:grpSp>
      <p:sp>
        <p:nvSpPr>
          <p:cNvPr id="61" name="object 53">
            <a:extLst>
              <a:ext uri="{FF2B5EF4-FFF2-40B4-BE49-F238E27FC236}">
                <a16:creationId xmlns:a16="http://schemas.microsoft.com/office/drawing/2014/main" id="{6CD7D85C-8A38-4E57-B354-2E1F98FEB21B}"/>
              </a:ext>
            </a:extLst>
          </p:cNvPr>
          <p:cNvSpPr txBox="1"/>
          <p:nvPr/>
        </p:nvSpPr>
        <p:spPr>
          <a:xfrm>
            <a:off x="10169335" y="4767529"/>
            <a:ext cx="1103897" cy="289823"/>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F5F5F5"/>
                </a:solidFill>
                <a:highlight>
                  <a:srgbClr val="532476"/>
                </a:highlight>
                <a:latin typeface="Calibri"/>
                <a:cs typeface="Calibri"/>
              </a:rPr>
              <a:t>Phase</a:t>
            </a:r>
            <a:r>
              <a:rPr sz="1800" spc="-35" dirty="0">
                <a:solidFill>
                  <a:srgbClr val="F5F5F5"/>
                </a:solidFill>
                <a:highlight>
                  <a:srgbClr val="532476"/>
                </a:highlight>
                <a:latin typeface="Calibri"/>
                <a:cs typeface="Calibri"/>
              </a:rPr>
              <a:t> </a:t>
            </a:r>
            <a:r>
              <a:rPr sz="1800" dirty="0">
                <a:solidFill>
                  <a:srgbClr val="F5F5F5"/>
                </a:solidFill>
                <a:highlight>
                  <a:srgbClr val="532476"/>
                </a:highlight>
                <a:latin typeface="Calibri"/>
                <a:cs typeface="Calibri"/>
              </a:rPr>
              <a:t>-</a:t>
            </a:r>
            <a:r>
              <a:rPr sz="1800" spc="-40" dirty="0">
                <a:solidFill>
                  <a:srgbClr val="F5F5F5"/>
                </a:solidFill>
                <a:highlight>
                  <a:srgbClr val="532476"/>
                </a:highlight>
                <a:latin typeface="Calibri"/>
                <a:cs typeface="Calibri"/>
              </a:rPr>
              <a:t> </a:t>
            </a:r>
            <a:r>
              <a:rPr lang="en-US" sz="1800" spc="-40" dirty="0">
                <a:solidFill>
                  <a:srgbClr val="F5F5F5"/>
                </a:solidFill>
                <a:highlight>
                  <a:srgbClr val="532476"/>
                </a:highlight>
                <a:latin typeface="Calibri"/>
                <a:cs typeface="Calibri"/>
              </a:rPr>
              <a:t>2</a:t>
            </a:r>
            <a:r>
              <a:rPr sz="1800" dirty="0">
                <a:solidFill>
                  <a:srgbClr val="212A35"/>
                </a:solidFill>
                <a:highlight>
                  <a:srgbClr val="532476"/>
                </a:highlight>
                <a:latin typeface="Calibri"/>
                <a:cs typeface="Calibri"/>
              </a:rPr>
              <a:t>I</a:t>
            </a:r>
            <a:endParaRPr sz="1800" dirty="0">
              <a:highlight>
                <a:srgbClr val="532476"/>
              </a:highlight>
              <a:latin typeface="Calibri"/>
              <a:cs typeface="Calibri"/>
            </a:endParaRPr>
          </a:p>
        </p:txBody>
      </p:sp>
      <p:sp>
        <p:nvSpPr>
          <p:cNvPr id="66" name="Title 3">
            <a:extLst>
              <a:ext uri="{FF2B5EF4-FFF2-40B4-BE49-F238E27FC236}">
                <a16:creationId xmlns:a16="http://schemas.microsoft.com/office/drawing/2014/main" id="{AC7F3180-BD15-42E6-A907-78C37E0AB74A}"/>
              </a:ext>
            </a:extLst>
          </p:cNvPr>
          <p:cNvSpPr>
            <a:spLocks noGrp="1"/>
          </p:cNvSpPr>
          <p:nvPr>
            <p:ph type="title"/>
          </p:nvPr>
        </p:nvSpPr>
        <p:spPr>
          <a:xfrm>
            <a:off x="3030728" y="365679"/>
            <a:ext cx="8382000"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Technical Solution Design</a:t>
            </a:r>
            <a:br>
              <a:rPr lang="ko-KR" altLang="en-US" b="1" dirty="0">
                <a:solidFill>
                  <a:schemeClr val="tx1">
                    <a:lumMod val="75000"/>
                    <a:lumOff val="25000"/>
                  </a:schemeClr>
                </a:solidFill>
                <a:cs typeface="Arial" pitchFamily="34" charset="0"/>
              </a:rPr>
            </a:br>
            <a:endParaRPr lang="en-IN" dirty="0"/>
          </a:p>
        </p:txBody>
      </p:sp>
    </p:spTree>
    <p:extLst>
      <p:ext uri="{BB962C8B-B14F-4D97-AF65-F5344CB8AC3E}">
        <p14:creationId xmlns:p14="http://schemas.microsoft.com/office/powerpoint/2010/main" val="3408895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63973">
              <a:srgbClr val="A6DFF5"/>
            </a:gs>
            <a:gs pos="53946">
              <a:srgbClr val="B2E3F6"/>
            </a:gs>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3386667" y="365745"/>
            <a:ext cx="8382000"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Framework-Crisp DM</a:t>
            </a:r>
            <a:br>
              <a:rPr lang="ko-KR" altLang="en-US" b="1" dirty="0">
                <a:solidFill>
                  <a:schemeClr val="tx1">
                    <a:lumMod val="75000"/>
                    <a:lumOff val="25000"/>
                  </a:schemeClr>
                </a:solidFill>
                <a:cs typeface="Arial" pitchFamily="34" charset="0"/>
              </a:rPr>
            </a:br>
            <a:endParaRPr lang="en-IN" dirty="0"/>
          </a:p>
        </p:txBody>
      </p:sp>
      <p:graphicFrame>
        <p:nvGraphicFramePr>
          <p:cNvPr id="2" name="Diagram 1">
            <a:extLst>
              <a:ext uri="{FF2B5EF4-FFF2-40B4-BE49-F238E27FC236}">
                <a16:creationId xmlns:a16="http://schemas.microsoft.com/office/drawing/2014/main" id="{042354F6-D7F1-4C85-A8D1-087CE401306B}"/>
              </a:ext>
            </a:extLst>
          </p:cNvPr>
          <p:cNvGraphicFramePr/>
          <p:nvPr>
            <p:extLst>
              <p:ext uri="{D42A27DB-BD31-4B8C-83A1-F6EECF244321}">
                <p14:modId xmlns:p14="http://schemas.microsoft.com/office/powerpoint/2010/main" val="4061333096"/>
              </p:ext>
            </p:extLst>
          </p:nvPr>
        </p:nvGraphicFramePr>
        <p:xfrm>
          <a:off x="5043055" y="1607126"/>
          <a:ext cx="6725611" cy="45858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2" name="object 32">
            <a:extLst>
              <a:ext uri="{FF2B5EF4-FFF2-40B4-BE49-F238E27FC236}">
                <a16:creationId xmlns:a16="http://schemas.microsoft.com/office/drawing/2014/main" id="{BBA2DDFF-B425-4D51-BCB8-0259330C7B16}"/>
              </a:ext>
            </a:extLst>
          </p:cNvPr>
          <p:cNvPicPr/>
          <p:nvPr/>
        </p:nvPicPr>
        <p:blipFill>
          <a:blip r:embed="rId7" cstate="print"/>
          <a:stretch>
            <a:fillRect/>
          </a:stretch>
        </p:blipFill>
        <p:spPr>
          <a:xfrm>
            <a:off x="639525" y="1607127"/>
            <a:ext cx="4209565" cy="4585854"/>
          </a:xfrm>
          <a:prstGeom prst="rect">
            <a:avLst/>
          </a:prstGeom>
          <a:solidFill>
            <a:schemeClr val="accent1">
              <a:lumMod val="60000"/>
              <a:lumOff val="40000"/>
            </a:schemeClr>
          </a:solidFill>
          <a:ln>
            <a:solidFill>
              <a:schemeClr val="accent1">
                <a:lumMod val="40000"/>
                <a:lumOff val="60000"/>
              </a:schemeClr>
            </a:solidFill>
          </a:ln>
          <a:effectLst>
            <a:glow rad="139700">
              <a:schemeClr val="accent1">
                <a:satMod val="175000"/>
                <a:alpha val="40000"/>
              </a:schemeClr>
            </a:glow>
            <a:outerShdw blurRad="50800" dist="50800" dir="5400000" algn="ctr" rotWithShape="0">
              <a:srgbClr val="00B0F0"/>
            </a:outerShdw>
          </a:effectLst>
        </p:spPr>
      </p:pic>
    </p:spTree>
    <p:extLst>
      <p:ext uri="{BB962C8B-B14F-4D97-AF65-F5344CB8AC3E}">
        <p14:creationId xmlns:p14="http://schemas.microsoft.com/office/powerpoint/2010/main" val="38689349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63973">
              <a:srgbClr val="A6DFF5"/>
            </a:gs>
            <a:gs pos="53946">
              <a:srgbClr val="B2E3F6"/>
            </a:gs>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US" dirty="0">
                <a:solidFill>
                  <a:srgbClr val="212A35"/>
                </a:solidFill>
              </a:rPr>
              <a:t>Business</a:t>
            </a:r>
            <a:r>
              <a:rPr lang="en-US" spc="-75" dirty="0">
                <a:solidFill>
                  <a:srgbClr val="212A35"/>
                </a:solidFill>
              </a:rPr>
              <a:t> </a:t>
            </a:r>
            <a:r>
              <a:rPr lang="en-US" dirty="0">
                <a:solidFill>
                  <a:srgbClr val="212A35"/>
                </a:solidFill>
              </a:rPr>
              <a:t>Understanding</a:t>
            </a:r>
            <a:br>
              <a:rPr lang="ko-KR" altLang="en-US" b="1" dirty="0">
                <a:solidFill>
                  <a:schemeClr val="tx1">
                    <a:lumMod val="75000"/>
                    <a:lumOff val="25000"/>
                  </a:schemeClr>
                </a:solidFill>
                <a:cs typeface="Arial" pitchFamily="34" charset="0"/>
              </a:rPr>
            </a:br>
            <a:endParaRPr lang="en-IN" dirty="0"/>
          </a:p>
        </p:txBody>
      </p:sp>
      <p:sp>
        <p:nvSpPr>
          <p:cNvPr id="5" name="TextBox 4">
            <a:extLst>
              <a:ext uri="{FF2B5EF4-FFF2-40B4-BE49-F238E27FC236}">
                <a16:creationId xmlns:a16="http://schemas.microsoft.com/office/drawing/2014/main" id="{D17FEA60-B441-4E21-A289-20F0395E7A41}"/>
              </a:ext>
            </a:extLst>
          </p:cNvPr>
          <p:cNvSpPr txBox="1"/>
          <p:nvPr/>
        </p:nvSpPr>
        <p:spPr>
          <a:xfrm>
            <a:off x="304800" y="1302028"/>
            <a:ext cx="10958945" cy="5083956"/>
          </a:xfrm>
          <a:prstGeom prst="rect">
            <a:avLst/>
          </a:prstGeom>
          <a:solidFill>
            <a:schemeClr val="accent1">
              <a:lumMod val="20000"/>
              <a:lumOff val="80000"/>
            </a:schemeClr>
          </a:solidFill>
        </p:spPr>
        <p:txBody>
          <a:bodyPr wrap="square">
            <a:spAutoFit/>
          </a:bodyPr>
          <a:lstStyle/>
          <a:p>
            <a:pPr marL="0" marR="0">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rPr>
              <a:t>There exist 2 main conventional approaches to the analysis of the stock markets: </a:t>
            </a:r>
          </a:p>
          <a:p>
            <a:pPr marL="342900" marR="0" indent="-342900">
              <a:lnSpc>
                <a:spcPct val="150000"/>
              </a:lnSpc>
              <a:spcBef>
                <a:spcPts val="0"/>
              </a:spcBef>
              <a:spcAft>
                <a:spcPts val="0"/>
              </a:spcAft>
              <a:buAutoNum type="arabicParenBoth"/>
            </a:pPr>
            <a:r>
              <a:rPr lang="en-IN" sz="1800" dirty="0">
                <a:effectLst/>
                <a:latin typeface="Times New Roman" panose="02020603050405020304" pitchFamily="18" charset="0"/>
                <a:ea typeface="Times New Roman" panose="02020603050405020304" pitchFamily="18" charset="0"/>
              </a:rPr>
              <a:t>Fundamental analysis </a:t>
            </a:r>
            <a:endParaRPr lang="en-IN" dirty="0">
              <a:latin typeface="Times New Roman" panose="02020603050405020304" pitchFamily="18" charset="0"/>
              <a:ea typeface="Times New Roman" panose="02020603050405020304" pitchFamily="18" charset="0"/>
            </a:endParaRPr>
          </a:p>
          <a:p>
            <a:pPr marL="342900" marR="0" indent="-342900">
              <a:lnSpc>
                <a:spcPct val="150000"/>
              </a:lnSpc>
              <a:spcBef>
                <a:spcPts val="0"/>
              </a:spcBef>
              <a:spcAft>
                <a:spcPts val="0"/>
              </a:spcAft>
              <a:buAutoNum type="arabicParenBoth"/>
            </a:pPr>
            <a:r>
              <a:rPr lang="en-IN" sz="1800" dirty="0">
                <a:effectLst/>
                <a:latin typeface="Times New Roman" panose="02020603050405020304" pitchFamily="18" charset="0"/>
                <a:ea typeface="Times New Roman" panose="02020603050405020304" pitchFamily="18" charset="0"/>
              </a:rPr>
              <a:t> Technical analysis.</a:t>
            </a:r>
          </a:p>
          <a:p>
            <a:pPr>
              <a:lnSpc>
                <a:spcPct val="150000"/>
              </a:lnSpc>
            </a:pPr>
            <a:r>
              <a:rPr lang="en-US" sz="1800" b="1" dirty="0">
                <a:effectLst/>
                <a:latin typeface="Times New Roman" panose="02020603050405020304" pitchFamily="18" charset="0"/>
                <a:ea typeface="Calibri" panose="020F0502020204030204" pitchFamily="34" charset="0"/>
              </a:rPr>
              <a:t>Modern Approaches for stock exchange Prediction:</a:t>
            </a:r>
            <a:endParaRPr lang="en-US" sz="1800" dirty="0">
              <a:effectLst/>
              <a:latin typeface="Times New Roman" panose="02020603050405020304" pitchFamily="18" charset="0"/>
              <a:ea typeface="Times New Roman" panose="02020603050405020304" pitchFamily="18" charset="0"/>
            </a:endParaRPr>
          </a:p>
          <a:p>
            <a:pPr marL="342900" indent="-342900">
              <a:lnSpc>
                <a:spcPct val="150000"/>
              </a:lnSpc>
              <a:buFont typeface="+mj-lt"/>
              <a:buAutoNum type="arabicPeriod"/>
            </a:pPr>
            <a:r>
              <a:rPr lang="en-US" sz="1800" b="1" dirty="0">
                <a:effectLst/>
                <a:latin typeface="Times New Roman" panose="02020603050405020304" pitchFamily="18" charset="0"/>
                <a:ea typeface="Calibri" panose="020F0502020204030204" pitchFamily="34" charset="0"/>
              </a:rPr>
              <a:t>Hypothesis Testing:</a:t>
            </a:r>
            <a:endParaRPr lang="en-US" sz="1800" dirty="0">
              <a:effectLst/>
              <a:latin typeface="Times New Roman" panose="02020603050405020304" pitchFamily="18" charset="0"/>
              <a:ea typeface="Times New Roman" panose="02020603050405020304" pitchFamily="18" charset="0"/>
            </a:endParaRPr>
          </a:p>
          <a:p>
            <a:pPr marR="0" algn="just">
              <a:lnSpc>
                <a:spcPct val="115000"/>
              </a:lnSpc>
              <a:spcBef>
                <a:spcPts val="0"/>
              </a:spcBef>
              <a:spcAft>
                <a:spcPts val="0"/>
              </a:spcAft>
            </a:pPr>
            <a:r>
              <a:rPr lang="en-US" sz="1800" dirty="0">
                <a:effectLst/>
                <a:latin typeface="Times New Roman" panose="02020603050405020304" pitchFamily="18" charset="0"/>
                <a:ea typeface="Calibri" panose="020F0502020204030204" pitchFamily="34" charset="0"/>
              </a:rPr>
              <a:t>The null Hypothesis (H0) is assumed to be true. Hypothesis testing starts by stating and assuming a null hypothesis then the method determines whether or not the belief is probably going to be true or false.</a:t>
            </a:r>
            <a:endParaRPr lang="en-US" sz="1800" dirty="0">
              <a:effectLst/>
              <a:latin typeface="Times New Roman" panose="02020603050405020304" pitchFamily="18" charset="0"/>
              <a:ea typeface="Times New Roman" panose="02020603050405020304" pitchFamily="18" charset="0"/>
            </a:endParaRPr>
          </a:p>
          <a:p>
            <a:pPr marR="0" algn="just">
              <a:lnSpc>
                <a:spcPct val="115000"/>
              </a:lnSpc>
              <a:spcBef>
                <a:spcPts val="0"/>
              </a:spcBef>
              <a:spcAft>
                <a:spcPts val="0"/>
              </a:spcAft>
            </a:pPr>
            <a:endParaRPr lang="en-US" dirty="0">
              <a:latin typeface="Times New Roman" panose="02020603050405020304" pitchFamily="18" charset="0"/>
              <a:ea typeface="Calibri" panose="020F0502020204030204" pitchFamily="34" charset="0"/>
            </a:endParaRPr>
          </a:p>
          <a:p>
            <a:pPr marR="0" algn="just">
              <a:lnSpc>
                <a:spcPct val="115000"/>
              </a:lnSpc>
              <a:spcBef>
                <a:spcPts val="0"/>
              </a:spcBef>
              <a:spcAft>
                <a:spcPts val="0"/>
              </a:spcAft>
            </a:pPr>
            <a:r>
              <a:rPr lang="en-US" sz="1800" dirty="0">
                <a:effectLst/>
                <a:latin typeface="Times New Roman" panose="02020603050405020304" pitchFamily="18" charset="0"/>
                <a:ea typeface="Calibri" panose="020F0502020204030204" pitchFamily="34" charset="0"/>
              </a:rPr>
              <a:t>The vital purpose to notice is that there is a component of doubt concerning validity of Null Hypothesis. whatever data that is against the declared null hypothesis is captured within the alternative Hypothesis (H1).</a:t>
            </a:r>
          </a:p>
          <a:p>
            <a:pPr marR="0" algn="just">
              <a:lnSpc>
                <a:spcPct val="115000"/>
              </a:lnSpc>
              <a:spcBef>
                <a:spcPts val="0"/>
              </a:spcBef>
              <a:spcAft>
                <a:spcPts val="0"/>
              </a:spcAft>
            </a:pPr>
            <a:endParaRPr lang="en-US" sz="1800" dirty="0">
              <a:effectLst/>
              <a:latin typeface="Times New Roman" panose="02020603050405020304" pitchFamily="18" charset="0"/>
              <a:ea typeface="Calibri" panose="020F0502020204030204" pitchFamily="34" charset="0"/>
            </a:endParaRPr>
          </a:p>
          <a:p>
            <a:pPr marL="342900" indent="-342900" algn="just">
              <a:lnSpc>
                <a:spcPct val="115000"/>
              </a:lnSpc>
              <a:buFont typeface="+mj-lt"/>
              <a:buAutoNum type="arabicPeriod" startAt="2"/>
            </a:pPr>
            <a:r>
              <a:rPr lang="en-US" sz="1800" b="1" dirty="0">
                <a:effectLst/>
                <a:latin typeface="Times New Roman" panose="02020603050405020304" pitchFamily="18" charset="0"/>
                <a:ea typeface="Calibri" panose="020F0502020204030204" pitchFamily="34" charset="0"/>
              </a:rPr>
              <a:t>ARIMA Model:</a:t>
            </a:r>
            <a:endParaRPr lang="en-US" sz="1800" dirty="0">
              <a:effectLst/>
              <a:latin typeface="Times New Roman" panose="02020603050405020304" pitchFamily="18" charset="0"/>
              <a:ea typeface="Times New Roman" panose="02020603050405020304" pitchFamily="18" charset="0"/>
            </a:endParaRPr>
          </a:p>
          <a:p>
            <a:pPr marL="0" marR="0" algn="just">
              <a:lnSpc>
                <a:spcPct val="115000"/>
              </a:lnSpc>
              <a:spcBef>
                <a:spcPts val="0"/>
              </a:spcBef>
              <a:spcAft>
                <a:spcPts val="0"/>
              </a:spcAft>
            </a:pPr>
            <a:endParaRPr lang="en-US" sz="1800" dirty="0">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endParaRPr lang="en-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41797526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63973">
              <a:srgbClr val="A6DFF5"/>
            </a:gs>
            <a:gs pos="53946">
              <a:srgbClr val="B2E3F6"/>
            </a:gs>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US" dirty="0">
                <a:solidFill>
                  <a:srgbClr val="212A35"/>
                </a:solidFill>
              </a:rPr>
              <a:t>Business</a:t>
            </a:r>
            <a:r>
              <a:rPr lang="en-US" spc="-75" dirty="0">
                <a:solidFill>
                  <a:srgbClr val="212A35"/>
                </a:solidFill>
              </a:rPr>
              <a:t> </a:t>
            </a:r>
            <a:r>
              <a:rPr lang="en-US" dirty="0">
                <a:solidFill>
                  <a:srgbClr val="212A35"/>
                </a:solidFill>
              </a:rPr>
              <a:t>Understanding</a:t>
            </a:r>
            <a:br>
              <a:rPr lang="ko-KR" altLang="en-US" b="1" dirty="0">
                <a:solidFill>
                  <a:schemeClr val="tx1">
                    <a:lumMod val="75000"/>
                    <a:lumOff val="25000"/>
                  </a:schemeClr>
                </a:solidFill>
                <a:cs typeface="Arial" pitchFamily="34" charset="0"/>
              </a:rPr>
            </a:br>
            <a:endParaRPr lang="en-IN" dirty="0"/>
          </a:p>
        </p:txBody>
      </p:sp>
      <p:sp>
        <p:nvSpPr>
          <p:cNvPr id="5" name="TextBox 4">
            <a:extLst>
              <a:ext uri="{FF2B5EF4-FFF2-40B4-BE49-F238E27FC236}">
                <a16:creationId xmlns:a16="http://schemas.microsoft.com/office/drawing/2014/main" id="{D17FEA60-B441-4E21-A289-20F0395E7A41}"/>
              </a:ext>
            </a:extLst>
          </p:cNvPr>
          <p:cNvSpPr txBox="1"/>
          <p:nvPr/>
        </p:nvSpPr>
        <p:spPr>
          <a:xfrm>
            <a:off x="304800" y="1302028"/>
            <a:ext cx="11568545" cy="4207947"/>
          </a:xfrm>
          <a:prstGeom prst="rect">
            <a:avLst/>
          </a:prstGeom>
          <a:solidFill>
            <a:schemeClr val="accent1">
              <a:lumMod val="20000"/>
              <a:lumOff val="80000"/>
            </a:schemeClr>
          </a:solidFill>
          <a:ln>
            <a:solidFill>
              <a:schemeClr val="accent1">
                <a:lumMod val="40000"/>
                <a:lumOff val="60000"/>
              </a:schemeClr>
            </a:solidFill>
          </a:ln>
        </p:spPr>
        <p:txBody>
          <a:bodyPr wrap="square">
            <a:spAutoFit/>
          </a:bodyPr>
          <a:lstStyle/>
          <a:p>
            <a:pPr marL="342900" indent="-342900" algn="just">
              <a:lnSpc>
                <a:spcPct val="115000"/>
              </a:lnSpc>
              <a:buFont typeface="+mj-lt"/>
              <a:buAutoNum type="arabicPeriod" startAt="3"/>
            </a:pPr>
            <a:r>
              <a:rPr lang="en-US" sz="1800" b="1" dirty="0">
                <a:effectLst/>
                <a:latin typeface="Times New Roman" panose="02020603050405020304" pitchFamily="18" charset="0"/>
                <a:ea typeface="Calibri" panose="020F0502020204030204" pitchFamily="34" charset="0"/>
              </a:rPr>
              <a:t>Machine Learning Approach</a:t>
            </a:r>
          </a:p>
          <a:p>
            <a:pPr algn="just">
              <a:lnSpc>
                <a:spcPct val="115000"/>
              </a:lnSpc>
            </a:pPr>
            <a:endParaRPr lang="en-US" sz="1800" dirty="0">
              <a:effectLst/>
              <a:latin typeface="Times New Roman" panose="02020603050405020304" pitchFamily="18" charset="0"/>
              <a:ea typeface="Times New Roman" panose="02020603050405020304" pitchFamily="18" charset="0"/>
            </a:endParaRPr>
          </a:p>
          <a:p>
            <a:pPr marL="342900" marR="0" indent="-342900" algn="just">
              <a:lnSpc>
                <a:spcPct val="115000"/>
              </a:lnSpc>
              <a:spcBef>
                <a:spcPts val="0"/>
              </a:spcBef>
              <a:spcAft>
                <a:spcPts val="0"/>
              </a:spcAft>
              <a:buFont typeface="+mj-lt"/>
              <a:buAutoNum type="arabicPeriod" startAt="3"/>
            </a:pPr>
            <a:r>
              <a:rPr lang="en-US" sz="1800" b="1" dirty="0">
                <a:effectLst/>
                <a:latin typeface="Times New Roman" panose="02020603050405020304" pitchFamily="18" charset="0"/>
                <a:ea typeface="Calibri" panose="020F0502020204030204" pitchFamily="34" charset="0"/>
              </a:rPr>
              <a:t>Prediction with Deep Learning</a:t>
            </a:r>
            <a:endParaRPr lang="en-US" sz="1800" dirty="0">
              <a:effectLst/>
              <a:latin typeface="Times New Roman" panose="02020603050405020304" pitchFamily="18" charset="0"/>
              <a:ea typeface="Times New Roman" panose="02020603050405020304" pitchFamily="18" charset="0"/>
            </a:endParaRPr>
          </a:p>
          <a:p>
            <a:pPr marR="0" algn="just">
              <a:lnSpc>
                <a:spcPct val="115000"/>
              </a:lnSpc>
              <a:spcBef>
                <a:spcPts val="0"/>
              </a:spcBef>
              <a:spcAft>
                <a:spcPts val="0"/>
              </a:spcAft>
            </a:pPr>
            <a:r>
              <a:rPr lang="en-US" sz="1800" dirty="0">
                <a:effectLst/>
                <a:latin typeface="Times New Roman" panose="02020603050405020304" pitchFamily="18" charset="0"/>
                <a:ea typeface="Calibri" panose="020F0502020204030204" pitchFamily="34" charset="0"/>
              </a:rPr>
              <a:t>Long Short-Term Memory (LSTM</a:t>
            </a:r>
            <a:endParaRPr lang="en-US" sz="1800" dirty="0">
              <a:effectLst/>
              <a:latin typeface="Times New Roman" panose="02020603050405020304" pitchFamily="18" charset="0"/>
              <a:ea typeface="Times New Roman" panose="02020603050405020304" pitchFamily="18" charset="0"/>
            </a:endParaRPr>
          </a:p>
          <a:p>
            <a:pPr marL="0" marR="0" algn="just">
              <a:lnSpc>
                <a:spcPct val="115000"/>
              </a:lnSpc>
              <a:spcBef>
                <a:spcPts val="0"/>
              </a:spcBef>
              <a:spcAft>
                <a:spcPts val="0"/>
              </a:spcAft>
            </a:pPr>
            <a:r>
              <a:rPr lang="en-US" sz="1800" dirty="0">
                <a:effectLst/>
                <a:latin typeface="Times New Roman" panose="02020603050405020304" pitchFamily="18" charset="0"/>
                <a:ea typeface="Calibri" panose="020F0502020204030204" pitchFamily="34" charset="0"/>
              </a:rPr>
              <a:t>Auto Keras</a:t>
            </a:r>
          </a:p>
          <a:p>
            <a:pPr marL="0" marR="0" algn="just">
              <a:lnSpc>
                <a:spcPct val="115000"/>
              </a:lnSpc>
              <a:spcBef>
                <a:spcPts val="0"/>
              </a:spcBef>
              <a:spcAft>
                <a:spcPts val="0"/>
              </a:spcAft>
            </a:pPr>
            <a:endParaRPr lang="en-US" sz="1800" dirty="0">
              <a:effectLst/>
              <a:latin typeface="Times New Roman" panose="02020603050405020304" pitchFamily="18" charset="0"/>
              <a:ea typeface="Calibri" panose="020F0502020204030204" pitchFamily="34" charset="0"/>
            </a:endParaRPr>
          </a:p>
          <a:p>
            <a:pPr marL="342900" indent="-342900" algn="just">
              <a:lnSpc>
                <a:spcPct val="115000"/>
              </a:lnSpc>
              <a:buFont typeface="+mj-lt"/>
              <a:buAutoNum type="arabicPeriod" startAt="5"/>
            </a:pPr>
            <a:r>
              <a:rPr lang="en-US" sz="1800" b="1" dirty="0">
                <a:effectLst/>
                <a:latin typeface="Times New Roman" panose="02020603050405020304" pitchFamily="18" charset="0"/>
                <a:ea typeface="Calibri" panose="020F0502020204030204" pitchFamily="34" charset="0"/>
              </a:rPr>
              <a:t>Sentiment Analysis Approach:</a:t>
            </a:r>
            <a:endParaRPr lang="en-US" sz="1800" dirty="0">
              <a:effectLst/>
              <a:latin typeface="Times New Roman" panose="02020603050405020304" pitchFamily="18" charset="0"/>
              <a:ea typeface="Times New Roman" panose="02020603050405020304" pitchFamily="18" charset="0"/>
            </a:endParaRPr>
          </a:p>
          <a:p>
            <a:pPr marL="0" marR="0" algn="just">
              <a:lnSpc>
                <a:spcPct val="115000"/>
              </a:lnSpc>
              <a:spcBef>
                <a:spcPts val="0"/>
              </a:spcBef>
              <a:spcAft>
                <a:spcPts val="0"/>
              </a:spcAft>
            </a:pPr>
            <a:endParaRPr lang="en-US" dirty="0">
              <a:latin typeface="Times New Roman" panose="02020603050405020304" pitchFamily="18" charset="0"/>
              <a:ea typeface="Times New Roman" panose="02020603050405020304" pitchFamily="18" charset="0"/>
            </a:endParaRPr>
          </a:p>
          <a:p>
            <a:pPr marL="0" marR="0" algn="just">
              <a:lnSpc>
                <a:spcPct val="115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The most-used platforms on the net are social media. it is calculable that social media users everywhere around the globe can number around 3.07 billion. there is a high association between stock costs and events associated with stocks on the net. </a:t>
            </a:r>
          </a:p>
          <a:p>
            <a:pPr marL="0" marR="0" algn="just">
              <a:lnSpc>
                <a:spcPct val="115000"/>
              </a:lnSpc>
              <a:spcBef>
                <a:spcPts val="0"/>
              </a:spcBef>
              <a:spcAft>
                <a:spcPts val="0"/>
              </a:spcAft>
            </a:pPr>
            <a:endParaRPr lang="en-US" sz="1800" dirty="0">
              <a:effectLst/>
              <a:latin typeface="Times New Roman" panose="02020603050405020304" pitchFamily="18" charset="0"/>
              <a:ea typeface="Times New Roman" panose="02020603050405020304" pitchFamily="18" charset="0"/>
            </a:endParaRPr>
          </a:p>
          <a:p>
            <a:pPr marL="0" marR="0" algn="just">
              <a:lnSpc>
                <a:spcPct val="115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The Stock Twits, Twitter, and Yahoo Finance are the typical medium for sentiments research</a:t>
            </a:r>
            <a:r>
              <a:rPr lang="en-US" dirty="0">
                <a:latin typeface="Times New Roman" panose="02020603050405020304" pitchFamily="18" charset="0"/>
                <a:ea typeface="Times New Roman" panose="02020603050405020304" pitchFamily="18" charset="0"/>
              </a:rPr>
              <a:t>.</a:t>
            </a:r>
          </a:p>
          <a:p>
            <a:pPr marL="0" marR="0" algn="just">
              <a:lnSpc>
                <a:spcPct val="115000"/>
              </a:lnSpc>
              <a:spcBef>
                <a:spcPts val="0"/>
              </a:spcBef>
              <a:spcAft>
                <a:spcPts val="0"/>
              </a:spcAft>
            </a:pPr>
            <a:endParaRPr lang="en-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9112752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pPr algn="l"/>
            <a:br>
              <a:rPr lang="en-US" b="1" dirty="0"/>
            </a:br>
            <a:r>
              <a:rPr lang="en-IN" dirty="0">
                <a:solidFill>
                  <a:schemeClr val="tx1"/>
                </a:solidFill>
              </a:rPr>
              <a:t>Data Understanding</a:t>
            </a:r>
            <a:br>
              <a:rPr lang="ko-KR" altLang="en-US" b="1" dirty="0">
                <a:solidFill>
                  <a:schemeClr val="tx1">
                    <a:lumMod val="75000"/>
                    <a:lumOff val="25000"/>
                  </a:schemeClr>
                </a:solidFill>
                <a:cs typeface="Arial" pitchFamily="34" charset="0"/>
              </a:rPr>
            </a:br>
            <a:endParaRPr lang="en-IN" dirty="0"/>
          </a:p>
        </p:txBody>
      </p:sp>
      <p:sp>
        <p:nvSpPr>
          <p:cNvPr id="5" name="TextBox 4">
            <a:extLst>
              <a:ext uri="{FF2B5EF4-FFF2-40B4-BE49-F238E27FC236}">
                <a16:creationId xmlns:a16="http://schemas.microsoft.com/office/drawing/2014/main" id="{BCAAC505-98EE-4612-AD6A-68D8BEE8E9BD}"/>
              </a:ext>
            </a:extLst>
          </p:cNvPr>
          <p:cNvSpPr txBox="1"/>
          <p:nvPr/>
        </p:nvSpPr>
        <p:spPr>
          <a:xfrm>
            <a:off x="277091" y="1374063"/>
            <a:ext cx="11610109" cy="646331"/>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p:spPr>
        <p:txBody>
          <a:bodyPr wrap="square">
            <a:spAutoFit/>
          </a:bodyPr>
          <a:lstStyle/>
          <a:p>
            <a:r>
              <a:rPr lang="en-US" sz="1800" dirty="0">
                <a:effectLst/>
                <a:latin typeface="Times New Roman" panose="02020603050405020304" pitchFamily="18" charset="0"/>
                <a:ea typeface="Calibri" panose="020F0502020204030204" pitchFamily="34" charset="0"/>
              </a:rPr>
              <a:t>Daily Data of HDFC company from the year 2000 to 2021 which is traded on the stock exchange in India, is being used for this study. To properly scan stocks, we should tend to first perceive what every column within the stock chart means:</a:t>
            </a:r>
          </a:p>
        </p:txBody>
      </p:sp>
      <p:pic>
        <p:nvPicPr>
          <p:cNvPr id="6" name="Picture 5">
            <a:extLst>
              <a:ext uri="{FF2B5EF4-FFF2-40B4-BE49-F238E27FC236}">
                <a16:creationId xmlns:a16="http://schemas.microsoft.com/office/drawing/2014/main" id="{516FDC33-CED7-4A56-B27F-C3CBE49DB6CC}"/>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p:blipFill>
        <p:spPr>
          <a:xfrm>
            <a:off x="443345" y="2146852"/>
            <a:ext cx="6470073" cy="4165713"/>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38100" cap="sq">
            <a:solidFill>
              <a:srgbClr val="000000"/>
            </a:solidFill>
            <a:prstDash val="solid"/>
            <a:miter lim="800000"/>
          </a:ln>
          <a:effectLst>
            <a:outerShdw blurRad="50800" dist="38100" dir="2700000" algn="tl" rotWithShape="0">
              <a:srgbClr val="000000">
                <a:alpha val="43000"/>
              </a:srgbClr>
            </a:outerShdw>
          </a:effectLst>
        </p:spPr>
      </p:pic>
      <p:sp>
        <p:nvSpPr>
          <p:cNvPr id="8" name="TextBox 7">
            <a:extLst>
              <a:ext uri="{FF2B5EF4-FFF2-40B4-BE49-F238E27FC236}">
                <a16:creationId xmlns:a16="http://schemas.microsoft.com/office/drawing/2014/main" id="{6905009B-21FD-4D10-AD9C-0E9194550539}"/>
              </a:ext>
            </a:extLst>
          </p:cNvPr>
          <p:cNvSpPr txBox="1"/>
          <p:nvPr/>
        </p:nvSpPr>
        <p:spPr>
          <a:xfrm>
            <a:off x="7106516" y="2146852"/>
            <a:ext cx="4780684" cy="3896195"/>
          </a:xfrm>
          <a:prstGeom prst="rect">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p:spPr>
        <p:txBody>
          <a:bodyPr wrap="square">
            <a:spAutoFit/>
          </a:bodyPr>
          <a:lstStyle/>
          <a:p>
            <a:pPr marL="285750" marR="0" indent="-285750">
              <a:lnSpc>
                <a:spcPct val="115000"/>
              </a:lnSpc>
              <a:spcBef>
                <a:spcPts val="0"/>
              </a:spcBef>
              <a:spcAft>
                <a:spcPts val="0"/>
              </a:spcAft>
              <a:buFont typeface="Arial" panose="020B0604020202020204" pitchFamily="34" charset="0"/>
              <a:buChar char="•"/>
            </a:pPr>
            <a:r>
              <a:rPr lang="en-US" sz="1800" b="1" dirty="0">
                <a:effectLst/>
                <a:latin typeface="Calibri" panose="020F0502020204030204" pitchFamily="34" charset="0"/>
                <a:ea typeface="Calibri" panose="020F0502020204030204" pitchFamily="34" charset="0"/>
                <a:cs typeface="Calibri" panose="020F0502020204030204" pitchFamily="34" charset="0"/>
              </a:rPr>
              <a:t>The previous close nearly always refers to the </a:t>
            </a:r>
          </a:p>
          <a:p>
            <a:pPr marR="0" algn="ctr">
              <a:lnSpc>
                <a:spcPct val="115000"/>
              </a:lnSpc>
              <a:spcBef>
                <a:spcPts val="0"/>
              </a:spcBef>
              <a:spcAft>
                <a:spcPts val="0"/>
              </a:spcAft>
            </a:pPr>
            <a:r>
              <a:rPr lang="en-US" sz="1800" b="1" dirty="0">
                <a:effectLst/>
                <a:latin typeface="Calibri" panose="020F0502020204030204" pitchFamily="34" charset="0"/>
                <a:ea typeface="Calibri" panose="020F0502020204030204" pitchFamily="34" charset="0"/>
                <a:cs typeface="Calibri" panose="020F0502020204030204" pitchFamily="34" charset="0"/>
              </a:rPr>
              <a:t>previous day's final price  of security once the </a:t>
            </a:r>
          </a:p>
          <a:p>
            <a:pPr marR="0">
              <a:lnSpc>
                <a:spcPct val="115000"/>
              </a:lnSpc>
              <a:spcBef>
                <a:spcPts val="0"/>
              </a:spcBef>
              <a:spcAft>
                <a:spcPts val="0"/>
              </a:spcAft>
            </a:pPr>
            <a:r>
              <a:rPr lang="en-US" sz="1800" b="1" dirty="0">
                <a:effectLst/>
                <a:latin typeface="Calibri" panose="020F0502020204030204" pitchFamily="34" charset="0"/>
                <a:ea typeface="Calibri" panose="020F0502020204030204" pitchFamily="34" charset="0"/>
                <a:cs typeface="Calibri" panose="020F0502020204030204" pitchFamily="34" charset="0"/>
              </a:rPr>
              <a:t>market formally closes for the day.  </a:t>
            </a:r>
            <a:endParaRPr lang="en-US" sz="1800" b="1" dirty="0">
              <a:effectLst/>
              <a:latin typeface="Calibri" panose="020F0502020204030204" pitchFamily="34" charset="0"/>
              <a:ea typeface="Times New Roman" panose="02020603050405020304" pitchFamily="18" charset="0"/>
              <a:cs typeface="Calibri" panose="020F0502020204030204" pitchFamily="34" charset="0"/>
            </a:endParaRPr>
          </a:p>
          <a:p>
            <a:pPr marL="285750" marR="0" indent="-285750">
              <a:lnSpc>
                <a:spcPct val="115000"/>
              </a:lnSpc>
              <a:spcBef>
                <a:spcPts val="0"/>
              </a:spcBef>
              <a:spcAft>
                <a:spcPts val="0"/>
              </a:spcAft>
              <a:buFont typeface="Arial" panose="020B0604020202020204" pitchFamily="34" charset="0"/>
              <a:buChar char="•"/>
            </a:pPr>
            <a:r>
              <a:rPr lang="en-US" sz="1800" b="1" dirty="0">
                <a:effectLst/>
                <a:latin typeface="Calibri" panose="020F0502020204030204" pitchFamily="34" charset="0"/>
                <a:ea typeface="Calibri" panose="020F0502020204030204" pitchFamily="34" charset="0"/>
                <a:cs typeface="Calibri" panose="020F0502020204030204" pitchFamily="34" charset="0"/>
              </a:rPr>
              <a:t>The opening price is the first trade price that was recorded. This</a:t>
            </a:r>
            <a:r>
              <a:rPr lang="en-US" b="1" dirty="0">
                <a:latin typeface="Calibri" panose="020F0502020204030204" pitchFamily="34" charset="0"/>
                <a:ea typeface="Calibri" panose="020F0502020204030204" pitchFamily="34" charset="0"/>
                <a:cs typeface="Calibri" panose="020F0502020204030204" pitchFamily="34" charset="0"/>
              </a:rPr>
              <a:t> </a:t>
            </a:r>
            <a:r>
              <a:rPr lang="en-US" sz="1800" b="1" dirty="0">
                <a:effectLst/>
                <a:latin typeface="Calibri" panose="020F0502020204030204" pitchFamily="34" charset="0"/>
                <a:ea typeface="Calibri" panose="020F0502020204030204" pitchFamily="34" charset="0"/>
                <a:cs typeface="Calibri" panose="020F0502020204030204" pitchFamily="34" charset="0"/>
              </a:rPr>
              <a:t>is usually employed in relevance to the present </a:t>
            </a:r>
            <a:r>
              <a:rPr lang="en-US" b="1" dirty="0">
                <a:latin typeface="Calibri" panose="020F0502020204030204" pitchFamily="34" charset="0"/>
                <a:ea typeface="Calibri" panose="020F0502020204030204" pitchFamily="34" charset="0"/>
                <a:cs typeface="Calibri" panose="020F0502020204030204" pitchFamily="34" charset="0"/>
              </a:rPr>
              <a:t> </a:t>
            </a:r>
            <a:r>
              <a:rPr lang="en-US" sz="1800" b="1" dirty="0">
                <a:effectLst/>
                <a:latin typeface="Calibri" panose="020F0502020204030204" pitchFamily="34" charset="0"/>
                <a:ea typeface="Calibri" panose="020F0502020204030204" pitchFamily="34" charset="0"/>
                <a:cs typeface="Calibri" panose="020F0502020204030204" pitchFamily="34" charset="0"/>
              </a:rPr>
              <a:t>price or the closing price from the previous day session to quantify the stock's movement.</a:t>
            </a:r>
          </a:p>
          <a:p>
            <a:pPr marL="285750" marR="0" indent="-285750">
              <a:lnSpc>
                <a:spcPct val="115000"/>
              </a:lnSpc>
              <a:spcBef>
                <a:spcPts val="0"/>
              </a:spcBef>
              <a:spcAft>
                <a:spcPts val="0"/>
              </a:spcAft>
              <a:buFont typeface="Arial" panose="020B0604020202020204" pitchFamily="34" charset="0"/>
              <a:buChar char="•"/>
            </a:pPr>
            <a:r>
              <a:rPr lang="en-US" sz="1800" b="1" dirty="0">
                <a:effectLst/>
                <a:latin typeface="Calibri" panose="020F0502020204030204" pitchFamily="34" charset="0"/>
                <a:ea typeface="Calibri" panose="020F0502020204030204" pitchFamily="34" charset="0"/>
                <a:cs typeface="Calibri" panose="020F0502020204030204" pitchFamily="34" charset="0"/>
              </a:rPr>
              <a:t>The last price is the one at which the foremost recent transaction happens</a:t>
            </a:r>
            <a:r>
              <a:rPr lang="en-US" b="1" dirty="0">
                <a:latin typeface="Calibri" panose="020F0502020204030204" pitchFamily="34" charset="0"/>
                <a:ea typeface="Calibri" panose="020F0502020204030204" pitchFamily="34" charset="0"/>
                <a:cs typeface="Calibri" panose="020F0502020204030204" pitchFamily="34" charset="0"/>
              </a:rPr>
              <a:t>.</a:t>
            </a:r>
          </a:p>
          <a:p>
            <a:pPr marL="285750" marR="0" indent="-285750">
              <a:lnSpc>
                <a:spcPct val="115000"/>
              </a:lnSpc>
              <a:spcBef>
                <a:spcPts val="0"/>
              </a:spcBef>
              <a:spcAft>
                <a:spcPts val="0"/>
              </a:spcAft>
              <a:buFont typeface="Arial" panose="020B0604020202020204" pitchFamily="34" charset="0"/>
              <a:buChar char="•"/>
            </a:pPr>
            <a:r>
              <a:rPr lang="en-US" sz="1800" b="1" dirty="0">
                <a:effectLst/>
                <a:latin typeface="Calibri" panose="020F0502020204030204" pitchFamily="34" charset="0"/>
                <a:ea typeface="Calibri" panose="020F0502020204030204" pitchFamily="34" charset="0"/>
                <a:cs typeface="Calibri" panose="020F0502020204030204" pitchFamily="34" charset="0"/>
              </a:rPr>
              <a:t>The close is the last price once the market is closed on the day. </a:t>
            </a:r>
          </a:p>
        </p:txBody>
      </p:sp>
    </p:spTree>
    <p:extLst>
      <p:ext uri="{BB962C8B-B14F-4D97-AF65-F5344CB8AC3E}">
        <p14:creationId xmlns:p14="http://schemas.microsoft.com/office/powerpoint/2010/main" val="2471441647"/>
      </p:ext>
    </p:extLst>
  </p:cSld>
  <p:clrMapOvr>
    <a:masterClrMapping/>
  </p:clrMapOvr>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3860</TotalTime>
  <Words>3824</Words>
  <Application>Microsoft Office PowerPoint</Application>
  <PresentationFormat>Widescreen</PresentationFormat>
  <Paragraphs>613</Paragraphs>
  <Slides>35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Roboto Slab</vt:lpstr>
      <vt:lpstr>Arial Black</vt:lpstr>
      <vt:lpstr>Times New Roman</vt:lpstr>
      <vt:lpstr>Calibri</vt:lpstr>
      <vt:lpstr>Wingdings</vt:lpstr>
      <vt:lpstr>Arial</vt:lpstr>
      <vt:lpstr>Office Theme</vt:lpstr>
      <vt:lpstr>Topic: Trading Analytics for  Day Trading in Stock Market </vt:lpstr>
      <vt:lpstr> Agenda </vt:lpstr>
      <vt:lpstr> Introduction </vt:lpstr>
      <vt:lpstr> Problem Statement </vt:lpstr>
      <vt:lpstr> Technical Solution Design </vt:lpstr>
      <vt:lpstr> Framework-Crisp DM </vt:lpstr>
      <vt:lpstr> Business Understanding </vt:lpstr>
      <vt:lpstr> Business Understanding </vt:lpstr>
      <vt:lpstr> Data Understanding </vt:lpstr>
      <vt:lpstr> Data Understanding </vt:lpstr>
      <vt:lpstr> Data Preparation </vt:lpstr>
      <vt:lpstr> Data Preparation </vt:lpstr>
      <vt:lpstr> Modelling </vt:lpstr>
      <vt:lpstr> Modelling </vt:lpstr>
      <vt:lpstr> Modelling </vt:lpstr>
      <vt:lpstr> Data Evaluation </vt:lpstr>
      <vt:lpstr> Data Evaluation </vt:lpstr>
      <vt:lpstr> Data Evaluation </vt:lpstr>
      <vt:lpstr> Data Evaluation </vt:lpstr>
      <vt:lpstr> Data Evaluation </vt:lpstr>
      <vt:lpstr> Data Evaluation </vt:lpstr>
      <vt:lpstr> Deployment </vt:lpstr>
      <vt:lpstr> Deployment </vt:lpstr>
      <vt:lpstr> Deployment </vt:lpstr>
      <vt:lpstr> Deployment </vt:lpstr>
      <vt:lpstr> Deployment </vt:lpstr>
      <vt:lpstr> Deployment </vt:lpstr>
      <vt:lpstr> Deployment </vt:lpstr>
      <vt:lpstr> Deployment </vt:lpstr>
      <vt:lpstr>Analysis and Results</vt:lpstr>
      <vt:lpstr>Analysis and Results</vt:lpstr>
      <vt:lpstr>Analysis and Results</vt:lpstr>
      <vt:lpstr>Analysis and Results</vt:lpstr>
      <vt:lpstr>Recommendations for Future Work</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Anand Mohan</cp:lastModifiedBy>
  <cp:revision>561</cp:revision>
  <dcterms:created xsi:type="dcterms:W3CDTF">2020-01-23T06:03:51Z</dcterms:created>
  <dcterms:modified xsi:type="dcterms:W3CDTF">2022-08-27T03:51:48Z</dcterms:modified>
</cp:coreProperties>
</file>